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2" r:id="rId1"/>
  </p:sldMasterIdLst>
  <p:notesMasterIdLst>
    <p:notesMasterId r:id="rId62"/>
  </p:notesMasterIdLst>
  <p:sldIdLst>
    <p:sldId id="256" r:id="rId2"/>
    <p:sldId id="257" r:id="rId3"/>
    <p:sldId id="784" r:id="rId4"/>
    <p:sldId id="785" r:id="rId5"/>
    <p:sldId id="786" r:id="rId6"/>
    <p:sldId id="787" r:id="rId7"/>
    <p:sldId id="773" r:id="rId8"/>
    <p:sldId id="774" r:id="rId9"/>
    <p:sldId id="775" r:id="rId10"/>
    <p:sldId id="776" r:id="rId11"/>
    <p:sldId id="777" r:id="rId12"/>
    <p:sldId id="778" r:id="rId13"/>
    <p:sldId id="779" r:id="rId14"/>
    <p:sldId id="780" r:id="rId15"/>
    <p:sldId id="781" r:id="rId16"/>
    <p:sldId id="782" r:id="rId17"/>
    <p:sldId id="783" r:id="rId18"/>
    <p:sldId id="768" r:id="rId19"/>
    <p:sldId id="260" r:id="rId20"/>
    <p:sldId id="767" r:id="rId21"/>
    <p:sldId id="261" r:id="rId22"/>
    <p:sldId id="262" r:id="rId23"/>
    <p:sldId id="263" r:id="rId24"/>
    <p:sldId id="276" r:id="rId25"/>
    <p:sldId id="769" r:id="rId26"/>
    <p:sldId id="770" r:id="rId27"/>
    <p:sldId id="771" r:id="rId28"/>
    <p:sldId id="772"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x="12192000" cy="6858000"/>
  <p:notesSz cx="6858000" cy="12192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0" roundtripDataSignature="AMtx7mibfN4f548zDOY06aDcARMr45pW6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90D442-3631-2036-48AC-4B0EE817C302}" name="Hamish Nicholson" initials="HN" userId="S::hamish.nicholson@epfl.ch::4bc62a9d-0d67-40ad-a31e-b7cea963499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6"/>
    <p:restoredTop sz="71223"/>
  </p:normalViewPr>
  <p:slideViewPr>
    <p:cSldViewPr snapToGrid="0">
      <p:cViewPr varScale="1">
        <p:scale>
          <a:sx n="84" d="100"/>
          <a:sy n="84" d="100"/>
        </p:scale>
        <p:origin x="1816" y="176"/>
      </p:cViewPr>
      <p:guideLst>
        <p:guide orient="horz" pos="2160"/>
        <p:guide pos="2880"/>
      </p:guideLst>
    </p:cSldViewPr>
  </p:slideViewPr>
  <p:notesTextViewPr>
    <p:cViewPr>
      <p:scale>
        <a:sx n="140" d="100"/>
        <a:sy n="14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104"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100" Type="http://customschemas.google.com/relationships/presentationmetadata" Target="metadata"/><Relationship Id="rId105"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3076917" cy="512059"/>
          </a:xfrm>
          <a:prstGeom prst="rect">
            <a:avLst/>
          </a:prstGeom>
          <a:noFill/>
          <a:ln>
            <a:noFill/>
          </a:ln>
        </p:spPr>
        <p:txBody>
          <a:bodyPr spcFirstLastPara="1" wrap="square" lIns="94700" tIns="47350" rIns="94700" bIns="473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0727" y="1"/>
            <a:ext cx="3076917" cy="512059"/>
          </a:xfrm>
          <a:prstGeom prst="rect">
            <a:avLst/>
          </a:prstGeom>
          <a:noFill/>
          <a:ln>
            <a:noFill/>
          </a:ln>
        </p:spPr>
        <p:txBody>
          <a:bodyPr spcFirstLastPara="1" wrap="square" lIns="94700" tIns="47350" rIns="94700" bIns="473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720920"/>
            <a:ext cx="3076917" cy="512059"/>
          </a:xfrm>
          <a:prstGeom prst="rect">
            <a:avLst/>
          </a:prstGeom>
          <a:noFill/>
          <a:ln>
            <a:noFill/>
          </a:ln>
        </p:spPr>
        <p:txBody>
          <a:bodyPr spcFirstLastPara="1" wrap="square" lIns="94700" tIns="47350" rIns="94700" bIns="473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34: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
        <p:nvSpPr>
          <p:cNvPr id="719" name="Google Shape;719;p34:notes"/>
          <p:cNvSpPr>
            <a:spLocks noGrp="1" noRot="1" noChangeAspect="1"/>
          </p:cNvSpPr>
          <p:nvPr>
            <p:ph type="sldImg" idx="2"/>
          </p:nvPr>
        </p:nvSpPr>
        <p:spPr>
          <a:xfrm>
            <a:off x="117475" y="757238"/>
            <a:ext cx="6607175" cy="3717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0" name="Google Shape;720;p34: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lnSpc>
                <a:spcPct val="100000"/>
              </a:lnSpc>
              <a:spcBef>
                <a:spcPts val="0"/>
              </a:spcBef>
              <a:spcAft>
                <a:spcPts val="0"/>
              </a:spcAft>
              <a:buSzPts val="1400"/>
              <a:buNone/>
            </a:pPr>
            <a:r>
              <a:rPr lang="en-US"/>
              <a:t>Transaction writes: Majority of copies</a:t>
            </a:r>
            <a:endParaRPr/>
          </a:p>
          <a:p>
            <a:pPr marL="0" lvl="0" indent="0" algn="l" rtl="0">
              <a:lnSpc>
                <a:spcPct val="100000"/>
              </a:lnSpc>
              <a:spcBef>
                <a:spcPts val="360"/>
              </a:spcBef>
              <a:spcAft>
                <a:spcPts val="0"/>
              </a:spcAft>
              <a:buSzPts val="1400"/>
              <a:buNone/>
            </a:pPr>
            <a:r>
              <a:rPr lang="en-US"/>
              <a:t>Transaction read: Enough copies to ensure at least one most recent copy is read</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Let us consider an example where the data has 10 replicas. If the transaction can commit only after writing to 7 replicas, reading from 4 replicas is enough to ensure that each update is read</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Since reads are more common is most applications, the most common approach to synchronization is to commit only after all replicas have been written to, Any one replica can be read for reads.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35: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
        <p:nvSpPr>
          <p:cNvPr id="727" name="Google Shape;727;p35:notes"/>
          <p:cNvSpPr>
            <a:spLocks noGrp="1" noRot="1" noChangeAspect="1"/>
          </p:cNvSpPr>
          <p:nvPr>
            <p:ph type="sldImg" idx="2"/>
          </p:nvPr>
        </p:nvSpPr>
        <p:spPr>
          <a:xfrm>
            <a:off x="117475" y="757238"/>
            <a:ext cx="6607175" cy="3717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8" name="Google Shape;728;p35: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lnSpc>
                <a:spcPct val="100000"/>
              </a:lnSpc>
              <a:spcBef>
                <a:spcPts val="0"/>
              </a:spcBef>
              <a:spcAft>
                <a:spcPts val="0"/>
              </a:spcAft>
              <a:buSzPts val="1400"/>
              <a:buNone/>
            </a:pPr>
            <a:r>
              <a:rPr lang="en-US"/>
              <a:t>Synchronous replication has high overheads. In order to commit a transaction locks must be obtained on all modified copies of the data. Locks must be held till all replicas have responded. Commit protocol has to maintain messages of all replicas and hence it is expensive.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An alterative is the asynchronous replication that is used in NoSQL systems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95: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
        <p:nvSpPr>
          <p:cNvPr id="735" name="Google Shape;735;p95: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6" name="Google Shape;736;p95: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lnSpc>
                <a:spcPct val="100000"/>
              </a:lnSpc>
              <a:spcBef>
                <a:spcPts val="0"/>
              </a:spcBef>
              <a:spcAft>
                <a:spcPts val="0"/>
              </a:spcAft>
              <a:buSzPts val="1400"/>
              <a:buNone/>
            </a:pPr>
            <a:r>
              <a:rPr lang="en-US"/>
              <a:t>In asynchronous systems transaction can commit without waiting for writes on all copies while being able to read from one copy</a:t>
            </a:r>
            <a:endParaRPr/>
          </a:p>
          <a:p>
            <a:pPr marL="0" lvl="0" indent="0" algn="l" rtl="0">
              <a:lnSpc>
                <a:spcPct val="100000"/>
              </a:lnSpc>
              <a:spcBef>
                <a:spcPts val="360"/>
              </a:spcBef>
              <a:spcAft>
                <a:spcPts val="0"/>
              </a:spcAft>
              <a:buSzPts val="1400"/>
              <a:buNone/>
            </a:pPr>
            <a:r>
              <a:rPr lang="en-US"/>
              <a:t>Users need to be aware of the copy that they are reading from</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Asynchronous techniques are used for propagating changes from one copy to another, rather than synchronizing them in the context of distributed transactions. Two replication schemes are used: Primary site and symmetric replication (peer to peer).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37: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
        <p:nvSpPr>
          <p:cNvPr id="743" name="Google Shape;743;p37:notes"/>
          <p:cNvSpPr>
            <a:spLocks noGrp="1" noRot="1" noChangeAspect="1"/>
          </p:cNvSpPr>
          <p:nvPr>
            <p:ph type="sldImg" idx="2"/>
          </p:nvPr>
        </p:nvSpPr>
        <p:spPr>
          <a:xfrm>
            <a:off x="117475" y="757238"/>
            <a:ext cx="6607175" cy="3717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4" name="Google Shape;744;p37: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lnSpc>
                <a:spcPct val="100000"/>
              </a:lnSpc>
              <a:spcBef>
                <a:spcPts val="0"/>
              </a:spcBef>
              <a:spcAft>
                <a:spcPts val="0"/>
              </a:spcAft>
              <a:buSzPts val="1400"/>
              <a:buNone/>
            </a:pPr>
            <a:r>
              <a:rPr lang="en-US"/>
              <a:t>In Primary site replication one copy is designated as the primary/master copy and other copies replicate this copy.</a:t>
            </a:r>
            <a:endParaRPr/>
          </a:p>
          <a:p>
            <a:pPr marL="0" marR="0" lvl="0" indent="0" algn="l" rtl="0">
              <a:lnSpc>
                <a:spcPct val="100000"/>
              </a:lnSpc>
              <a:spcBef>
                <a:spcPts val="360"/>
              </a:spcBef>
              <a:spcAft>
                <a:spcPts val="0"/>
              </a:spcAft>
              <a:buClr>
                <a:schemeClr val="dk1"/>
              </a:buClr>
              <a:buSzPts val="1200"/>
              <a:buFont typeface="Arial"/>
              <a:buNone/>
            </a:pPr>
            <a:r>
              <a:rPr lang="en-US"/>
              <a:t>All changes are performed on the primary copy, while the secondary copy is asynchronously updated by the replication manager and is read-only for all applications. Changes to the primary copy are first monitored by a capture module installed at the primary copy site and then propagated to the copy by an apply module installed on the sites storing the secondary copies. Secondary copies can only be updated with updates from the primary.</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To propagate updates of primary to secondary the changes mad by transactions are captured and then applied to secondary copies. </a:t>
            </a:r>
            <a:endParaRPr/>
          </a:p>
          <a:p>
            <a:pPr marL="0" lvl="0" indent="0" algn="l" rtl="0">
              <a:lnSpc>
                <a:spcPct val="100000"/>
              </a:lnSpc>
              <a:spcBef>
                <a:spcPts val="36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38: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
        <p:nvSpPr>
          <p:cNvPr id="751" name="Google Shape;751;p38:notes"/>
          <p:cNvSpPr>
            <a:spLocks noGrp="1" noRot="1" noChangeAspect="1"/>
          </p:cNvSpPr>
          <p:nvPr>
            <p:ph type="sldImg" idx="2"/>
          </p:nvPr>
        </p:nvSpPr>
        <p:spPr>
          <a:xfrm>
            <a:off x="117475" y="757238"/>
            <a:ext cx="6607175" cy="3717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2" name="Google Shape;752;p38: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lnSpc>
                <a:spcPct val="100000"/>
              </a:lnSpc>
              <a:spcBef>
                <a:spcPts val="0"/>
              </a:spcBef>
              <a:spcAft>
                <a:spcPts val="0"/>
              </a:spcAft>
              <a:buSzPts val="1400"/>
              <a:buNone/>
            </a:pPr>
            <a:r>
              <a:rPr lang="en-US" dirty="0"/>
              <a:t>In order to capture the changes made to the primary site a log based capture or procedural captures could be used</a:t>
            </a:r>
            <a:endParaRPr dirty="0"/>
          </a:p>
          <a:p>
            <a:pPr marL="0" lvl="0" indent="0" algn="l" rtl="0">
              <a:lnSpc>
                <a:spcPct val="100000"/>
              </a:lnSpc>
              <a:spcBef>
                <a:spcPts val="360"/>
              </a:spcBef>
              <a:spcAft>
                <a:spcPts val="0"/>
              </a:spcAft>
              <a:buSzPts val="1400"/>
              <a:buNone/>
            </a:pPr>
            <a:r>
              <a:rPr lang="en-US" dirty="0"/>
              <a:t>In  physical log based capture, the log for recovery is used to create a change data table. We need to remove changes to the CDT caused by aborted transactions.</a:t>
            </a:r>
            <a:endParaRPr dirty="0"/>
          </a:p>
          <a:p>
            <a:pPr marL="0" lvl="0" indent="0" algn="l" rtl="0">
              <a:lnSpc>
                <a:spcPct val="100000"/>
              </a:lnSpc>
              <a:spcBef>
                <a:spcPts val="360"/>
              </a:spcBef>
              <a:spcAft>
                <a:spcPts val="0"/>
              </a:spcAft>
              <a:buSzPts val="1400"/>
              <a:buNone/>
            </a:pPr>
            <a:r>
              <a:rPr lang="en-US" dirty="0"/>
              <a:t>In procedural capture, a procedure responsible for the replication is automatically invoked  </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Physical log based capture -&gt; cheaper and faster since no triggers are involved but uses </a:t>
            </a:r>
            <a:r>
              <a:rPr lang="en-US" sz="1200" dirty="0"/>
              <a:t>proprietary log details</a:t>
            </a:r>
            <a:endParaRPr dirty="0"/>
          </a:p>
          <a:p>
            <a:pPr marL="0" lvl="0" indent="0" algn="l" rtl="0">
              <a:lnSpc>
                <a:spcPct val="100000"/>
              </a:lnSpc>
              <a:spcBef>
                <a:spcPts val="360"/>
              </a:spcBef>
              <a:spcAft>
                <a:spcPts val="0"/>
              </a:spcAft>
              <a:buSzPts val="1400"/>
              <a:buNone/>
            </a:pPr>
            <a:endParaRPr sz="1200" dirty="0"/>
          </a:p>
          <a:p>
            <a:pPr marL="0" lvl="0" indent="0" algn="l" rtl="0">
              <a:lnSpc>
                <a:spcPct val="100000"/>
              </a:lnSpc>
              <a:spcBef>
                <a:spcPts val="360"/>
              </a:spcBef>
              <a:spcAft>
                <a:spcPts val="0"/>
              </a:spcAft>
              <a:buSzPts val="1400"/>
              <a:buNone/>
            </a:pPr>
            <a:r>
              <a:rPr lang="en-US" sz="1200" dirty="0"/>
              <a:t>Logical log based capture provides a middle ground. In MySQL row based replication is used which describes the updates at row level </a:t>
            </a:r>
            <a:r>
              <a:rPr lang="en-US" sz="1200" dirty="0" err="1"/>
              <a:t>graunularity</a:t>
            </a:r>
            <a:endParaRPr sz="1200" dirty="0"/>
          </a:p>
          <a:p>
            <a:pPr marL="0" lvl="0" indent="0" algn="l" rtl="0">
              <a:lnSpc>
                <a:spcPct val="100000"/>
              </a:lnSpc>
              <a:spcBef>
                <a:spcPts val="360"/>
              </a:spcBef>
              <a:spcAft>
                <a:spcPts val="0"/>
              </a:spcAft>
              <a:buSzPts val="14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39: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
        <p:nvSpPr>
          <p:cNvPr id="759" name="Google Shape;759;p39:notes"/>
          <p:cNvSpPr>
            <a:spLocks noGrp="1" noRot="1" noChangeAspect="1"/>
          </p:cNvSpPr>
          <p:nvPr>
            <p:ph type="sldImg" idx="2"/>
          </p:nvPr>
        </p:nvSpPr>
        <p:spPr>
          <a:xfrm>
            <a:off x="117475" y="757238"/>
            <a:ext cx="6607175" cy="3717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0" name="Google Shape;760;p39: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lnSpc>
                <a:spcPct val="100000"/>
              </a:lnSpc>
              <a:spcBef>
                <a:spcPts val="0"/>
              </a:spcBef>
              <a:spcAft>
                <a:spcPts val="0"/>
              </a:spcAft>
              <a:buSzPts val="1400"/>
              <a:buNone/>
            </a:pPr>
            <a:r>
              <a:rPr lang="en-US"/>
              <a:t>The changes captured at the primary needs to be applied to the secondary sites. </a:t>
            </a:r>
            <a:endParaRPr/>
          </a:p>
          <a:p>
            <a:pPr marL="0" lvl="0" indent="0" algn="l" rtl="0">
              <a:lnSpc>
                <a:spcPct val="100000"/>
              </a:lnSpc>
              <a:spcBef>
                <a:spcPts val="0"/>
              </a:spcBef>
              <a:spcAft>
                <a:spcPts val="0"/>
              </a:spcAft>
              <a:buSzPts val="1400"/>
              <a:buNone/>
            </a:pPr>
            <a:r>
              <a:rPr lang="en-US"/>
              <a:t>The secondary periodically obtains the changes and applies the updates.</a:t>
            </a:r>
            <a:endParaRPr/>
          </a:p>
          <a:p>
            <a:pPr marL="0" lvl="0" indent="0" algn="l" rtl="0">
              <a:lnSpc>
                <a:spcPct val="100000"/>
              </a:lnSpc>
              <a:spcBef>
                <a:spcPts val="360"/>
              </a:spcBef>
              <a:spcAft>
                <a:spcPts val="0"/>
              </a:spcAft>
              <a:buSzPts val="1400"/>
              <a:buNone/>
            </a:pPr>
            <a:r>
              <a:rPr lang="en-US"/>
              <a:t>Replicas can be treated as materialized views and the techniques of view maintenance can be applied. </a:t>
            </a:r>
            <a:endParaRPr/>
          </a:p>
          <a:p>
            <a:pPr marL="0" lvl="0" indent="0" algn="l" rtl="0">
              <a:lnSpc>
                <a:spcPct val="100000"/>
              </a:lnSpc>
              <a:spcBef>
                <a:spcPts val="360"/>
              </a:spcBef>
              <a:spcAft>
                <a:spcPts val="0"/>
              </a:spcAft>
              <a:buSzPts val="1400"/>
              <a:buNone/>
            </a:pPr>
            <a:r>
              <a:rPr lang="en-US"/>
              <a:t>Log based capture with continuous apply minimizes delay is update propagation while procedural capture and application driven apply is more flexible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40: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
        <p:nvSpPr>
          <p:cNvPr id="767" name="Google Shape;767;p40:notes"/>
          <p:cNvSpPr>
            <a:spLocks noGrp="1" noRot="1" noChangeAspect="1"/>
          </p:cNvSpPr>
          <p:nvPr>
            <p:ph type="sldImg" idx="2"/>
          </p:nvPr>
        </p:nvSpPr>
        <p:spPr>
          <a:xfrm>
            <a:off x="117475" y="757238"/>
            <a:ext cx="6607175" cy="3717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8" name="Google Shape;768;p40: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lnSpc>
                <a:spcPct val="100000"/>
              </a:lnSpc>
              <a:spcBef>
                <a:spcPts val="0"/>
              </a:spcBef>
              <a:spcAft>
                <a:spcPts val="0"/>
              </a:spcAft>
              <a:buSzPts val="1400"/>
              <a:buNone/>
            </a:pPr>
            <a:r>
              <a:rPr lang="en-US"/>
              <a:t>In P2P replication more than one copy can be the master copy. Changes to one copy need to be propagated to others like in case of primary site replication but since more than one master copy is present there could be conflicts (from updates to different master copes) that need to be resolved.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Conflicts can be avoided in P2P replication by either having each site master of one disjoint fragment/partition of data or by making one site the master at a time</a:t>
            </a:r>
            <a:endParaRPr/>
          </a:p>
          <a:p>
            <a:pPr marL="0" lvl="0" indent="0" algn="l" rtl="0">
              <a:lnSpc>
                <a:spcPct val="100000"/>
              </a:lnSpc>
              <a:spcBef>
                <a:spcPts val="36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96: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360"/>
              </a:spcBef>
              <a:spcAft>
                <a:spcPts val="0"/>
              </a:spcAft>
              <a:buNone/>
            </a:pPr>
            <a:endParaRPr/>
          </a:p>
        </p:txBody>
      </p:sp>
      <p:sp>
        <p:nvSpPr>
          <p:cNvPr id="775" name="Google Shape;775;p96: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With Orange, we denote more general topics that are applied across several systems and architectures, both in scale-up and scale-out deployments.</a:t>
            </a:r>
            <a:endParaRPr dirty="0"/>
          </a:p>
        </p:txBody>
      </p:sp>
      <p:sp>
        <p:nvSpPr>
          <p:cNvPr id="554" name="Google Shape;55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9" name="Google Shape;129;p5: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The big data landscape is extremely rich and complex. We have Infrastructure, Analytics, and Applications built on top.  The boundaries are fuzzy!</a:t>
            </a:r>
            <a:endParaRPr/>
          </a:p>
          <a:p>
            <a:pPr marL="0" lvl="0" indent="0" algn="l" rtl="0">
              <a:spcBef>
                <a:spcPts val="0"/>
              </a:spcBef>
              <a:spcAft>
                <a:spcPts val="0"/>
              </a:spcAft>
              <a:buNone/>
            </a:pPr>
            <a:r>
              <a:rPr lang="en-US"/>
              <a:t>Infrastructure includes popular systems such as hadoop, spark, mapreduce. These are systems built specifically for making management and processing possible, cheap, and efficient.</a:t>
            </a:r>
            <a:endParaRPr/>
          </a:p>
          <a:p>
            <a:pPr marL="0" lvl="0" indent="0" algn="l" rtl="0">
              <a:spcBef>
                <a:spcPts val="0"/>
              </a:spcBef>
              <a:spcAft>
                <a:spcPts val="0"/>
              </a:spcAft>
              <a:buNone/>
            </a:pPr>
            <a:r>
              <a:rPr lang="en-US"/>
              <a:t>Analytics include platforms built to ease extraction of useful knowledge and insights out of big data. These may operate over an established infrastructure layer, e.g. spark.</a:t>
            </a:r>
            <a:endParaRPr/>
          </a:p>
          <a:p>
            <a:pPr marL="0" lvl="0" indent="0" algn="l" rtl="0">
              <a:spcBef>
                <a:spcPts val="0"/>
              </a:spcBef>
              <a:spcAft>
                <a:spcPts val="0"/>
              </a:spcAft>
              <a:buNone/>
            </a:pPr>
            <a:r>
              <a:rPr lang="en-US"/>
              <a:t>Applications include solutions developed for particular use cases or domains.</a:t>
            </a:r>
            <a:endParaRPr/>
          </a:p>
          <a:p>
            <a:pPr marL="0" lvl="0" indent="0" algn="l" rtl="0">
              <a:spcBef>
                <a:spcPts val="0"/>
              </a:spcBef>
              <a:spcAft>
                <a:spcPts val="0"/>
              </a:spcAft>
              <a:buNone/>
            </a:pPr>
            <a:endParaRPr/>
          </a:p>
          <a:p>
            <a:pPr marL="0" lvl="0" indent="0" algn="l" rtl="0">
              <a:spcBef>
                <a:spcPts val="0"/>
              </a:spcBef>
              <a:spcAft>
                <a:spcPts val="0"/>
              </a:spcAft>
              <a:buNone/>
            </a:pPr>
            <a:r>
              <a:rPr lang="en-US"/>
              <a:t>Many solutions are cross-infrastructure/analytics, so we can mix and match different systems to best serve our use case!</a:t>
            </a:r>
            <a:endParaRPr/>
          </a:p>
        </p:txBody>
      </p:sp>
      <p:sp>
        <p:nvSpPr>
          <p:cNvPr id="130" name="Google Shape;130;p5: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With Orange, we denote more general topics that are applied across several systems and architectures, both in scale-up and scale-out deployments.</a:t>
            </a:r>
            <a:endParaRPr/>
          </a:p>
        </p:txBody>
      </p:sp>
      <p:sp>
        <p:nvSpPr>
          <p:cNvPr id="67" name="Google Shape;6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6: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Now, let’s see how Big Data systems address the challenges of the Big Data era:</a:t>
            </a:r>
            <a:endParaRPr/>
          </a:p>
          <a:p>
            <a:pPr marL="0" lvl="0" indent="0" algn="l" rtl="0">
              <a:spcBef>
                <a:spcPts val="0"/>
              </a:spcBef>
              <a:spcAft>
                <a:spcPts val="0"/>
              </a:spcAft>
              <a:buNone/>
            </a:pPr>
            <a:r>
              <a:rPr lang="en-US"/>
              <a:t>- First, they focus on distributed computations. Processing large data volumes cannot be fast enough with sequential processing. Thus, they use 1000s of nodes to parallelize computations and brings down response times.</a:t>
            </a:r>
            <a:endParaRPr/>
          </a:p>
          <a:p>
            <a:pPr marL="0" lvl="0" indent="0" algn="l" rtl="0">
              <a:spcBef>
                <a:spcPts val="0"/>
              </a:spcBef>
              <a:spcAft>
                <a:spcPts val="0"/>
              </a:spcAft>
              <a:buNone/>
            </a:pPr>
            <a:r>
              <a:rPr lang="en-US"/>
              <a:t>-Second, they hide complexity of distributed execution. Distributed execution requires functionality such as partitioning, fault-tolerance, scheduling and deployment to take place. However, having application programmers handle this is time-consuming and error-prone, and results in much more complex programs. So, Big Data systems provide this functionality through frameworks</a:t>
            </a:r>
            <a:endParaRPr/>
          </a:p>
          <a:p>
            <a:pPr marL="0" lvl="0" indent="0" algn="l" rtl="0">
              <a:spcBef>
                <a:spcPts val="0"/>
              </a:spcBef>
              <a:spcAft>
                <a:spcPts val="0"/>
              </a:spcAft>
              <a:buNone/>
            </a:pPr>
            <a:r>
              <a:rPr lang="en-US"/>
              <a:t>-Third, computations are more diverse and complex. Traditional SQL is not sufficient any more as it cannot easily cover the required use cases. Distributed computing needs programming models with the right abstractions, and which permit both expressiveness and performance.</a:t>
            </a:r>
            <a:endParaRPr/>
          </a:p>
          <a:p>
            <a:pPr marL="0" marR="0" lvl="0" indent="0" algn="l" rtl="0">
              <a:lnSpc>
                <a:spcPct val="100000"/>
              </a:lnSpc>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138" name="Google Shape;138;p6: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5" name="Google Shape;145;p7: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In this lecture, we focus on the programming models and show how they translate to distributed execution. We start by presenting historical distributed query processing on SQL engines. Then, we present the MapReduce model which is a functional way to express more diverse large-scale computation. We continue our presentation with the dataflow model used in Spark, which further improves expressivity for a wide range of applications such as iterative algorithms. Finally, we loop back to a SQL-like interface, Dataframe, which brings the benefit of being optimizable to expressive models such as dataflow.</a:t>
            </a:r>
            <a:endParaRPr/>
          </a:p>
        </p:txBody>
      </p:sp>
      <p:sp>
        <p:nvSpPr>
          <p:cNvPr id="146" name="Google Shape;146;p7: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First, we are going to talk about distributed SQL execution. Here we will talk about two topics: declustering aka partitioning and processing techniques for parallel operators</a:t>
            </a:r>
            <a:endParaRPr/>
          </a:p>
        </p:txBody>
      </p:sp>
      <p:sp>
        <p:nvSpPr>
          <p:cNvPr id="154" name="Google Shape;154;p8: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1: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3" name="Google Shape;343;p21: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dirty="0"/>
          </a:p>
        </p:txBody>
      </p:sp>
      <p:sp>
        <p:nvSpPr>
          <p:cNvPr id="344" name="Google Shape;344;p21: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6: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469" name="Google Shape;469;p26: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7: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476" name="Google Shape;476;p27: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8: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3" name="Google Shape;483;p28: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With big data, we have a departure for previous applications, where SQL processing with Gamma was sufficient:</a:t>
            </a:r>
            <a:endParaRPr/>
          </a:p>
          <a:p>
            <a:pPr marL="171450" lvl="0" indent="-171450" algn="l" rtl="0">
              <a:spcBef>
                <a:spcPts val="0"/>
              </a:spcBef>
              <a:spcAft>
                <a:spcPts val="0"/>
              </a:spcAft>
              <a:buClr>
                <a:schemeClr val="dk1"/>
              </a:buClr>
              <a:buSzPts val="1200"/>
              <a:buFont typeface="Arial"/>
              <a:buChar char="-"/>
            </a:pPr>
            <a:r>
              <a:rPr lang="en-US"/>
              <a:t>now we have large amounts of raw data which do not necessarily fit in the relational table model</a:t>
            </a:r>
            <a:endParaRPr/>
          </a:p>
          <a:p>
            <a:pPr marL="171450" lvl="0" indent="-171450" algn="l" rtl="0">
              <a:spcBef>
                <a:spcPts val="0"/>
              </a:spcBef>
              <a:spcAft>
                <a:spcPts val="0"/>
              </a:spcAft>
              <a:buClr>
                <a:schemeClr val="dk1"/>
              </a:buClr>
              <a:buSzPts val="1200"/>
              <a:buFont typeface="Arial"/>
              <a:buChar char="-"/>
            </a:pPr>
            <a:r>
              <a:rPr lang="en-US"/>
              <a:t>our computations are also often non-relational, e.g. it can be summarizing large amounts of data, computing inverted indices, transforming to different representations, graph algortihms, etc</a:t>
            </a:r>
            <a:endParaRPr/>
          </a:p>
          <a:p>
            <a:pPr marL="171450" lvl="0" indent="-171450" algn="l" rtl="0">
              <a:spcBef>
                <a:spcPts val="0"/>
              </a:spcBef>
              <a:spcAft>
                <a:spcPts val="0"/>
              </a:spcAft>
              <a:buClr>
                <a:schemeClr val="dk1"/>
              </a:buClr>
              <a:buSzPts val="1200"/>
              <a:buFont typeface="Arial"/>
              <a:buChar char="-"/>
            </a:pPr>
            <a:r>
              <a:rPr lang="en-US"/>
              <a:t>finally, we may now have to parallelize over 1000s of nodes to get timely responses, which exposes several challenges. For example,fault tolerance is much more important because it is the rule, not the exception.</a:t>
            </a:r>
            <a:endParaRPr/>
          </a:p>
          <a:p>
            <a:pPr marL="171450" lvl="0" indent="-95250" algn="l" rtl="0">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The computation itself is not really the source of complexity. In fact, the computation is often very simple. However, even for the simplest computation, a lot of complexity is required for distribution, FT, scheduling, partitioning</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MapReduce steps in exactly for this use case. It offers a functional interface where users can write their custom code to handle diverse data and computations, while hiding complexity behind a library.</a:t>
            </a:r>
            <a:endParaRPr/>
          </a:p>
        </p:txBody>
      </p:sp>
      <p:sp>
        <p:nvSpPr>
          <p:cNvPr id="484" name="Google Shape;484;p28: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9: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1" name="Google Shape;491;p29: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Let’s see how MapReduce’s model works in action. Suppose that we want to perform a very simple operation e.g. convert all text to upper case</a:t>
            </a:r>
            <a:endParaRPr/>
          </a:p>
          <a:p>
            <a:pPr marL="0" lvl="0" indent="0" algn="l" rtl="0">
              <a:spcBef>
                <a:spcPts val="0"/>
              </a:spcBef>
              <a:spcAft>
                <a:spcPts val="0"/>
              </a:spcAft>
              <a:buNone/>
            </a:pPr>
            <a:endParaRPr/>
          </a:p>
          <a:p>
            <a:pPr marL="0" lvl="0" indent="0" algn="l" rtl="0">
              <a:spcBef>
                <a:spcPts val="0"/>
              </a:spcBef>
              <a:spcAft>
                <a:spcPts val="0"/>
              </a:spcAft>
              <a:buNone/>
            </a:pPr>
            <a:r>
              <a:rPr lang="en-US"/>
              <a:t>We consider the file split in several parts. The parts can be stored at different nodes, in a distributed file system.</a:t>
            </a:r>
            <a:endParaRPr/>
          </a:p>
          <a:p>
            <a:pPr marL="0" lvl="0" indent="0" algn="l" rtl="0">
              <a:spcBef>
                <a:spcPts val="0"/>
              </a:spcBef>
              <a:spcAft>
                <a:spcPts val="0"/>
              </a:spcAft>
              <a:buNone/>
            </a:pPr>
            <a:r>
              <a:rPr lang="en-US"/>
              <a:t>The user uploads their code in the map function. The map function is applied over each split to produce a partial result. Splits are distributed over the nodes, and the map function is, by requirement, a local function that can be executed individually at each node. So, the map is naturally parallelized across nodes, even though the user didn’t have to explicitly implement parallelization.</a:t>
            </a:r>
            <a:endParaRPr/>
          </a:p>
          <a:p>
            <a:pPr marL="0" lvl="0" indent="0" algn="l" rtl="0">
              <a:spcBef>
                <a:spcPts val="0"/>
              </a:spcBef>
              <a:spcAft>
                <a:spcPts val="0"/>
              </a:spcAft>
              <a:buNone/>
            </a:pPr>
            <a:r>
              <a:rPr lang="en-US"/>
              <a:t>At the end, union or concatenation of the partial results in the right order to produce the full result.</a:t>
            </a:r>
            <a:endParaRPr/>
          </a:p>
        </p:txBody>
      </p:sp>
      <p:sp>
        <p:nvSpPr>
          <p:cNvPr id="492" name="Google Shape;492;p29: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0: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7" name="Google Shape;537;p30: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A more complicated example is the word-count. Here, we want to take big chunks of text and calculate the frequency of each word in the text. For instance, for the phrase on the slide, we get the extracted frequencies shown.</a:t>
            </a:r>
            <a:endParaRPr dirty="0"/>
          </a:p>
          <a:p>
            <a:pPr marL="0" marR="0" lvl="0" indent="0" algn="l" rtl="0">
              <a:lnSpc>
                <a:spcPct val="100000"/>
              </a:lnSpc>
              <a:spcBef>
                <a:spcPts val="0"/>
              </a:spcBef>
              <a:spcAft>
                <a:spcPts val="0"/>
              </a:spcAft>
              <a:buClr>
                <a:schemeClr val="dk1"/>
              </a:buClr>
              <a:buSzPts val="1200"/>
              <a:buFont typeface="Arial"/>
              <a:buNone/>
            </a:pPr>
            <a:r>
              <a:rPr lang="en-US" dirty="0"/>
              <a:t>Consider the quote from Einstein “Logic will get you from A to B. Imagination will take you everywhere.“,  then the result is the frequencies &lt;Logic,1&gt;, &lt;will,2&gt;, &lt;get,1&gt;, &lt;you,2&gt;,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example is more complicated because it requires a clever merging of the results, even across nodes.</a:t>
            </a:r>
            <a:endParaRPr dirty="0"/>
          </a:p>
        </p:txBody>
      </p:sp>
      <p:sp>
        <p:nvSpPr>
          <p:cNvPr id="538" name="Google Shape;538;p30: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8" name="Google Shape;548;p31: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MapReduce enables us to define two phases:</a:t>
            </a:r>
            <a:endParaRPr/>
          </a:p>
          <a:p>
            <a:pPr marL="0" lvl="0" indent="0" algn="l" rtl="0">
              <a:spcBef>
                <a:spcPts val="0"/>
              </a:spcBef>
              <a:spcAft>
                <a:spcPts val="0"/>
              </a:spcAft>
              <a:buNone/>
            </a:pPr>
            <a:r>
              <a:rPr lang="en-US"/>
              <a:t>- a Map phase, which will do the local computation</a:t>
            </a:r>
            <a:endParaRPr/>
          </a:p>
          <a:p>
            <a:pPr marL="0" lvl="0" indent="0" algn="l" rtl="0">
              <a:spcBef>
                <a:spcPts val="0"/>
              </a:spcBef>
              <a:spcAft>
                <a:spcPts val="0"/>
              </a:spcAft>
              <a:buNone/>
            </a:pPr>
            <a:r>
              <a:rPr lang="en-US"/>
              <a:t>- a Reduce phase, which will be responsible for the merging of the partial results.</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example, Map is not sufficient because we need to merge frequencies across nodes, and this is where Reduce comes in. Reduce processes (key, value) pairs. It brings together pairs with the same key and then merges their result in a custom computation.</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example, local computation will be a word count for each split, or just emitting 1 message for each word observed in the split. Every time I see a word, I just send a message to a reducer saying that I just saw this word.</a:t>
            </a:r>
            <a:endParaRPr/>
          </a:p>
          <a:p>
            <a:pPr marL="0" lvl="0" indent="0" algn="l" rtl="0">
              <a:spcBef>
                <a:spcPts val="0"/>
              </a:spcBef>
              <a:spcAft>
                <a:spcPts val="0"/>
              </a:spcAft>
              <a:buNone/>
            </a:pPr>
            <a:endParaRPr/>
          </a:p>
          <a:p>
            <a:pPr marL="0" lvl="0" indent="0" algn="l" rtl="0">
              <a:spcBef>
                <a:spcPts val="0"/>
              </a:spcBef>
              <a:spcAft>
                <a:spcPts val="0"/>
              </a:spcAft>
              <a:buNone/>
            </a:pPr>
            <a:r>
              <a:rPr lang="en-US"/>
              <a:t>Reduce: Merging of local computation results, i.e., summing up!</a:t>
            </a:r>
            <a:endParaRPr/>
          </a:p>
        </p:txBody>
      </p:sp>
      <p:sp>
        <p:nvSpPr>
          <p:cNvPr id="549" name="Google Shape;549;p31: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8: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lnSpc>
                <a:spcPct val="100000"/>
              </a:lnSpc>
              <a:spcBef>
                <a:spcPts val="360"/>
              </a:spcBef>
              <a:spcAft>
                <a:spcPts val="0"/>
              </a:spcAft>
              <a:buSzPts val="1400"/>
              <a:buNone/>
            </a:pPr>
            <a:endParaRPr/>
          </a:p>
        </p:txBody>
      </p:sp>
      <p:sp>
        <p:nvSpPr>
          <p:cNvPr id="476" name="Google Shape;476;p18: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32: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8" name="Google Shape;608;p32: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To formalize MapReduce, it abstracts processing as computations over (key,value) pairs</a:t>
            </a:r>
            <a:endParaRPr/>
          </a:p>
          <a:p>
            <a:pPr marL="0" lvl="0" indent="0" algn="l" rtl="0">
              <a:spcBef>
                <a:spcPts val="0"/>
              </a:spcBef>
              <a:spcAft>
                <a:spcPts val="0"/>
              </a:spcAft>
              <a:buNone/>
            </a:pPr>
            <a:endParaRPr/>
          </a:p>
          <a:p>
            <a:pPr marL="0" lvl="0" indent="0" algn="l" rtl="0">
              <a:spcBef>
                <a:spcPts val="0"/>
              </a:spcBef>
              <a:spcAft>
                <a:spcPts val="0"/>
              </a:spcAft>
              <a:buNone/>
            </a:pPr>
            <a:r>
              <a:rPr lang="en-US"/>
              <a:t>Map invoked for every key, value pair in input. Frequently, only values are interesting for map, e.g., when processing large text files, values are the lines that occur in the file.</a:t>
            </a:r>
            <a:endParaRPr/>
          </a:p>
          <a:p>
            <a:pPr marL="0" lvl="0" indent="0" algn="l" rtl="0">
              <a:spcBef>
                <a:spcPts val="0"/>
              </a:spcBef>
              <a:spcAft>
                <a:spcPts val="0"/>
              </a:spcAft>
              <a:buNone/>
            </a:pPr>
            <a:endParaRPr/>
          </a:p>
          <a:p>
            <a:pPr marL="0" lvl="0" indent="0" algn="l" rtl="0">
              <a:spcBef>
                <a:spcPts val="0"/>
              </a:spcBef>
              <a:spcAft>
                <a:spcPts val="0"/>
              </a:spcAft>
              <a:buNone/>
            </a:pPr>
            <a:r>
              <a:rPr lang="en-US"/>
              <a:t>Reduce invoked for every unique key emitted by map, second parameter is list of values that were emitted by map for this particular key across all nodes. Reduces merges the list of values to compute a new value</a:t>
            </a:r>
            <a:endParaRPr/>
          </a:p>
          <a:p>
            <a:pPr marL="0" lvl="0" indent="0" algn="l" rtl="0">
              <a:spcBef>
                <a:spcPts val="0"/>
              </a:spcBef>
              <a:spcAft>
                <a:spcPts val="0"/>
              </a:spcAft>
              <a:buNone/>
            </a:pPr>
            <a:endParaRPr/>
          </a:p>
          <a:p>
            <a:pPr marL="0" lvl="0" indent="0" algn="l" rtl="0">
              <a:spcBef>
                <a:spcPts val="0"/>
              </a:spcBef>
              <a:spcAft>
                <a:spcPts val="0"/>
              </a:spcAft>
              <a:buNone/>
            </a:pPr>
            <a:r>
              <a:rPr lang="en-US"/>
              <a:t>The functions are parallelism and deployment oblivious. The system takes the user’s code and deploys it.</a:t>
            </a:r>
            <a:endParaRPr/>
          </a:p>
        </p:txBody>
      </p:sp>
      <p:sp>
        <p:nvSpPr>
          <p:cNvPr id="609" name="Google Shape;609;p32: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3: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626" name="Google Shape;626;p33: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34: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3" name="Google Shape;633;p34: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MapReduce execution engine identifies three phases: The Map phase, the Reduce phase, and the shuffle phase that occurs in between the two.</a:t>
            </a:r>
            <a:endParaRPr/>
          </a:p>
          <a:p>
            <a:pPr marL="0" lvl="0" indent="0" algn="l" rtl="0">
              <a:spcBef>
                <a:spcPts val="0"/>
              </a:spcBef>
              <a:spcAft>
                <a:spcPts val="0"/>
              </a:spcAft>
              <a:buNone/>
            </a:pPr>
            <a:r>
              <a:rPr lang="en-US"/>
              <a:t>First, data is partitioned to smaller splits written in a DFS (Distributed File System). </a:t>
            </a:r>
            <a:endParaRPr/>
          </a:p>
          <a:p>
            <a:pPr marL="0" lvl="0" indent="0" algn="l" rtl="0">
              <a:spcBef>
                <a:spcPts val="0"/>
              </a:spcBef>
              <a:spcAft>
                <a:spcPts val="0"/>
              </a:spcAft>
              <a:buNone/>
            </a:pPr>
            <a:r>
              <a:rPr lang="en-US"/>
              <a:t>Then, map phase executed per split, individually at each node. will produce a set of [key, value] pairs.</a:t>
            </a:r>
            <a:endParaRPr/>
          </a:p>
          <a:p>
            <a:pPr marL="0" lvl="0" indent="0" algn="l" rtl="0">
              <a:spcBef>
                <a:spcPts val="0"/>
              </a:spcBef>
              <a:spcAft>
                <a:spcPts val="0"/>
              </a:spcAft>
              <a:buNone/>
            </a:pPr>
            <a:r>
              <a:rPr lang="en-US"/>
              <a:t>Then, shuffle phase will sort these pairs, and hash them based on their key, and send them to another node.  All &lt;K,V&gt; pairs with the same key will end up in the same node  and will be merged in a list.</a:t>
            </a:r>
            <a:endParaRPr/>
          </a:p>
          <a:p>
            <a:pPr marL="0" lvl="0" indent="0" algn="l" rtl="0">
              <a:spcBef>
                <a:spcPts val="0"/>
              </a:spcBef>
              <a:spcAft>
                <a:spcPts val="0"/>
              </a:spcAft>
              <a:buNone/>
            </a:pPr>
            <a:r>
              <a:rPr lang="en-US"/>
              <a:t>Then reduce phase will get the lists created for each key. In our example, reduce was a single count of the list elements. Results will be written in DFS again.</a:t>
            </a:r>
            <a:endParaRPr/>
          </a:p>
          <a:p>
            <a:pPr marL="0" lvl="0" indent="0" algn="l" rtl="0">
              <a:spcBef>
                <a:spcPts val="0"/>
              </a:spcBef>
              <a:spcAft>
                <a:spcPts val="0"/>
              </a:spcAft>
              <a:buNone/>
            </a:pPr>
            <a:r>
              <a:rPr lang="en-US"/>
              <a:t>Important to understand that in standard MapReduce, all these messages are actually translated to IO writes (</a:t>
            </a:r>
            <a:r>
              <a:rPr lang="en-US" b="1"/>
              <a:t>file appends</a:t>
            </a:r>
            <a:r>
              <a:rPr lang="en-US"/>
              <a:t>) in the DFS. </a:t>
            </a:r>
            <a:endParaRPr/>
          </a:p>
          <a:p>
            <a:pPr marL="0" lvl="0" indent="0" algn="l" rtl="0">
              <a:spcBef>
                <a:spcPts val="0"/>
              </a:spcBef>
              <a:spcAft>
                <a:spcPts val="0"/>
              </a:spcAft>
              <a:buNone/>
            </a:pPr>
            <a:endParaRPr/>
          </a:p>
        </p:txBody>
      </p:sp>
      <p:sp>
        <p:nvSpPr>
          <p:cNvPr id="634" name="Google Shape;634;p34: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5: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7" name="Google Shape;707;p35: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Even though in the previous figure we displayed Map, reduce and shuffle as distinct phases, in practice these have a small overlap. Why is that?</a:t>
            </a:r>
            <a:endParaRPr/>
          </a:p>
          <a:p>
            <a:pPr marL="0" lvl="0" indent="0" algn="l" rtl="0">
              <a:spcBef>
                <a:spcPts val="0"/>
              </a:spcBef>
              <a:spcAft>
                <a:spcPts val="0"/>
              </a:spcAft>
              <a:buNone/>
            </a:pPr>
            <a:r>
              <a:rPr lang="en-US"/>
              <a:t>Actually, we do not need all the results from the Map phase, before we starting reducing them.</a:t>
            </a:r>
            <a:endParaRPr/>
          </a:p>
          <a:p>
            <a:pPr marL="0" lvl="0" indent="0" algn="l" rtl="0">
              <a:spcBef>
                <a:spcPts val="0"/>
              </a:spcBef>
              <a:spcAft>
                <a:spcPts val="0"/>
              </a:spcAft>
              <a:buNone/>
            </a:pPr>
            <a:r>
              <a:rPr lang="en-US"/>
              <a:t>For this reason, many times it’s better to overlap Map with Reduce, as this way our execution becomes more efficient and we can cover overheads coming from the network or the disk I/O.</a:t>
            </a:r>
            <a:endParaRPr/>
          </a:p>
          <a:p>
            <a:pPr marL="0" lvl="0" indent="0" algn="l" rtl="0">
              <a:spcBef>
                <a:spcPts val="0"/>
              </a:spcBef>
              <a:spcAft>
                <a:spcPts val="0"/>
              </a:spcAft>
              <a:buNone/>
            </a:pPr>
            <a:endParaRPr/>
          </a:p>
          <a:p>
            <a:pPr marL="0" lvl="0" indent="0" algn="l" rtl="0">
              <a:spcBef>
                <a:spcPts val="0"/>
              </a:spcBef>
              <a:spcAft>
                <a:spcPts val="0"/>
              </a:spcAft>
              <a:buNone/>
            </a:pPr>
            <a:r>
              <a:rPr lang="en-US"/>
              <a:t>If the logic of the reducer is less complicated than the logic of the mapper, then it can happen that the reducer finishes earlier. Then, it should wait for more input to come in.</a:t>
            </a:r>
            <a:endParaRPr/>
          </a:p>
        </p:txBody>
      </p:sp>
      <p:sp>
        <p:nvSpPr>
          <p:cNvPr id="708" name="Google Shape;708;p35: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36: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9" name="Google Shape;729;p36: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dirty="0"/>
              <a:t>- The main problem with MapReduce is that it requires extensive I/O. Specifically, to execute a task, we usually require a set of MR jobs where each job stores intermediate results in HDFS. By storing into the hard disk after each operation we have a significant slowdown in performance.</a:t>
            </a:r>
            <a:endParaRPr dirty="0"/>
          </a:p>
          <a:p>
            <a:pPr marL="171450" lvl="0" indent="-171450" algn="l" rtl="0">
              <a:spcBef>
                <a:spcPts val="0"/>
              </a:spcBef>
              <a:spcAft>
                <a:spcPts val="0"/>
              </a:spcAft>
              <a:buClr>
                <a:schemeClr val="dk1"/>
              </a:buClr>
              <a:buSzPts val="1200"/>
              <a:buFont typeface="Arial"/>
              <a:buChar char="-"/>
            </a:pPr>
            <a:r>
              <a:rPr lang="en-US" dirty="0"/>
              <a:t>Another issue of MapReduce is the programming model. The programming model trades simplicity for expressiveness, since there is not a unified way to express complicated operations that are required in large scale data analytics that the framework is anyway designed for. Therefore, for more complex operations, users have to implement them manually by expressing them using Map and Reduce operations which might involve multiple iterations. Therefore, it is difficult to optimize the operation.</a:t>
            </a:r>
            <a:endParaRPr dirty="0"/>
          </a:p>
          <a:p>
            <a:pPr marL="0" lvl="0" indent="0" algn="l" rtl="0">
              <a:spcBef>
                <a:spcPts val="0"/>
              </a:spcBef>
              <a:spcAft>
                <a:spcPts val="0"/>
              </a:spcAft>
              <a:buNone/>
            </a:pPr>
            <a:r>
              <a:rPr lang="en-US" dirty="0"/>
              <a:t>According to DeWitt and </a:t>
            </a:r>
            <a:r>
              <a:rPr lang="en-US" dirty="0" err="1"/>
              <a:t>Stonebraker</a:t>
            </a:r>
            <a:r>
              <a:rPr lang="en-US" dirty="0"/>
              <a:t>, MapReduce may be a good idea for writing certain types of general-purpose computations, but to the database community, it is:</a:t>
            </a:r>
            <a:br>
              <a:rPr lang="en-US" dirty="0"/>
            </a:br>
            <a:br>
              <a:rPr lang="en-US" dirty="0"/>
            </a:br>
            <a:r>
              <a:rPr lang="en-US" dirty="0"/>
              <a:t>A giant step backward in the programming paradigm for large-scale data intensive applications</a:t>
            </a:r>
            <a:endParaRPr dirty="0"/>
          </a:p>
          <a:p>
            <a:pPr marL="0" lvl="0" indent="0" algn="l" rtl="0">
              <a:spcBef>
                <a:spcPts val="0"/>
              </a:spcBef>
              <a:spcAft>
                <a:spcPts val="0"/>
              </a:spcAft>
              <a:buNone/>
            </a:pPr>
            <a:r>
              <a:rPr lang="en-US" dirty="0"/>
              <a:t>A sub-optimal implementation, in that it uses brute force instead of indexing</a:t>
            </a:r>
            <a:endParaRPr dirty="0"/>
          </a:p>
          <a:p>
            <a:pPr marL="0" lvl="0" indent="0" algn="l" rtl="0">
              <a:spcBef>
                <a:spcPts val="0"/>
              </a:spcBef>
              <a:spcAft>
                <a:spcPts val="0"/>
              </a:spcAft>
              <a:buNone/>
            </a:pPr>
            <a:r>
              <a:rPr lang="en-US" dirty="0"/>
              <a:t>Not novel at all -- it represents a specific implementation of well known techniques developed nearly 25 years ago</a:t>
            </a:r>
            <a:endParaRPr dirty="0"/>
          </a:p>
          <a:p>
            <a:pPr marL="0" lvl="0" indent="0" algn="l" rtl="0">
              <a:spcBef>
                <a:spcPts val="0"/>
              </a:spcBef>
              <a:spcAft>
                <a:spcPts val="0"/>
              </a:spcAft>
              <a:buNone/>
            </a:pPr>
            <a:r>
              <a:rPr lang="en-US" dirty="0"/>
              <a:t>Missing most of the features that are routinely included in current DBMS</a:t>
            </a:r>
            <a:endParaRPr dirty="0"/>
          </a:p>
          <a:p>
            <a:pPr marL="0" lvl="0" indent="0" algn="l" rtl="0">
              <a:spcBef>
                <a:spcPts val="0"/>
              </a:spcBef>
              <a:spcAft>
                <a:spcPts val="0"/>
              </a:spcAft>
              <a:buNone/>
            </a:pPr>
            <a:r>
              <a:rPr lang="en-US" dirty="0"/>
              <a:t>Incompatible with all of the tools DBMS users have come to depend 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MapReduce uses coarse-grained tasks to do its work, which are </a:t>
            </a:r>
            <a:r>
              <a:rPr lang="en-US" b="1" dirty="0"/>
              <a:t>too heavyweight for iterative algorithms</a:t>
            </a:r>
            <a:r>
              <a:rPr lang="en-US" dirty="0"/>
              <a:t>. Another problem is that MapReduce has no awareness of the total pipeline of Map plus Reduce steps, so it can’t cache intermediate data in memory for faster performance. Instead, it flushes intermediate data to disk between each step. Combined, these sources of overhead make algorithms requiring many fast steps unacceptably slow.</a:t>
            </a:r>
            <a:endParaRPr dirty="0"/>
          </a:p>
          <a:p>
            <a:pPr marL="0" marR="0" lvl="0" indent="0" algn="l" rtl="0">
              <a:lnSpc>
                <a:spcPct val="100000"/>
              </a:lnSpc>
              <a:spcBef>
                <a:spcPts val="0"/>
              </a:spcBef>
              <a:spcAft>
                <a:spcPts val="0"/>
              </a:spcAft>
              <a:buClr>
                <a:schemeClr val="dk1"/>
              </a:buClr>
              <a:buSzPts val="1200"/>
              <a:buFont typeface="Arial"/>
              <a:buNone/>
            </a:pPr>
            <a:r>
              <a:rPr lang="en-US" dirty="0"/>
              <a:t>For example, many </a:t>
            </a:r>
            <a:r>
              <a:rPr lang="en-US" b="1" dirty="0"/>
              <a:t>machine learning algorithms </a:t>
            </a:r>
            <a:r>
              <a:rPr lang="en-US" dirty="0"/>
              <a:t>work iteratively. Training a recommendation engine or neural networks and finding natural clusters in data work intuitively like this: you “guess” an answer to a set of equations representing your model, you measure the error, and then adjust the trial answer in a way that reduces the error. Wash, rinse, repeat until your guess produces small enough errors that your answer is good enough.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Another use for iterative algorithms is </a:t>
            </a:r>
            <a:r>
              <a:rPr lang="en-US" b="1" dirty="0"/>
              <a:t>graph analysis</a:t>
            </a:r>
            <a:r>
              <a:rPr lang="en-US" dirty="0"/>
              <a:t>. For example, Twitter and other social networks have data about the links between you, your connections, their connections, and so forth. That data is nicely modeled as a graph. Most graph algorithms traverse the graph one connection per iteration.</a:t>
            </a:r>
            <a:endParaRPr dirty="0"/>
          </a:p>
          <a:p>
            <a:pPr marL="0" lvl="0" indent="0" algn="l" rtl="0">
              <a:spcBef>
                <a:spcPts val="0"/>
              </a:spcBef>
              <a:spcAft>
                <a:spcPts val="0"/>
              </a:spcAft>
              <a:buNone/>
            </a:pPr>
            <a:r>
              <a:rPr lang="en-US" dirty="0"/>
              <a:t>Obviously, you want the steps in these kinds of algorithms to be as fast and lightweight as possible.</a:t>
            </a:r>
            <a:endParaRPr dirty="0"/>
          </a:p>
          <a:p>
            <a:pPr marL="0" lvl="0" indent="0" algn="l" rtl="0">
              <a:spcBef>
                <a:spcPts val="0"/>
              </a:spcBef>
              <a:spcAft>
                <a:spcPts val="0"/>
              </a:spcAft>
              <a:buNone/>
            </a:pPr>
            <a:r>
              <a:rPr lang="en-US" dirty="0"/>
              <a:t>The problem is escalated by the growing need to get answers faster, where previously a batch approach was considered good enough, but now a streaming approach that extracts information from data more quickly is a competitive advantage. Updating search engine data was traditionally done with periodic batch runs. It used to be fine if you updated your web pages today and those changes showed up in search engines tomorrow or so. Today, the competitive advantage lies in search engines that reflect the changing Internet as quickly as those changes are detected by web crawlers. For example, if a user searches for information about a news event, you would like your search engine to take that user to the latest information available.</a:t>
            </a:r>
            <a:endParaRPr dirty="0"/>
          </a:p>
          <a:p>
            <a:pPr marL="0" lvl="0" indent="0" algn="l" rtl="0">
              <a:spcBef>
                <a:spcPts val="0"/>
              </a:spcBef>
              <a:spcAft>
                <a:spcPts val="0"/>
              </a:spcAft>
              <a:buNone/>
            </a:pPr>
            <a:r>
              <a:rPr lang="en-US" dirty="0"/>
              <a:t>Until now, developers uses various MapReduce hacks or alternative tools to support these needs, but clearly there is a need for a better computation engine that supports these algorithms directly, while continuing to support more traditional batch processing of large datasets.</a:t>
            </a:r>
            <a:endParaRPr dirty="0"/>
          </a:p>
        </p:txBody>
      </p:sp>
      <p:sp>
        <p:nvSpPr>
          <p:cNvPr id="730" name="Google Shape;730;p36: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7: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737" name="Google Shape;737;p37: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38: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744" name="Google Shape;744;p38: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39: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1" name="Google Shape;751;p39: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dirty="0"/>
              <a:t>- The main problem with MapReduce is that it requires extensive I/O. Specifically, to execute a task, we usually require a set of MR jobs where each job stores intermediate results in HDFS. By storing into the hard disk after each operation we have a significant slowdown in performance.</a:t>
            </a:r>
            <a:endParaRPr dirty="0"/>
          </a:p>
          <a:p>
            <a:pPr marL="171450" lvl="0" indent="-171450" algn="l" rtl="0">
              <a:spcBef>
                <a:spcPts val="0"/>
              </a:spcBef>
              <a:spcAft>
                <a:spcPts val="0"/>
              </a:spcAft>
              <a:buClr>
                <a:schemeClr val="dk1"/>
              </a:buClr>
              <a:buSzPts val="1200"/>
              <a:buFont typeface="Arial"/>
              <a:buChar char="-"/>
            </a:pPr>
            <a:r>
              <a:rPr lang="en-US" dirty="0"/>
              <a:t>Another issue is the programming model. The programming model trades simplicity for expressiveness, since there is not a unified way to express complicated operations that are required in large scale data analytics that the framework is anyway designed for. Therefore, for more complex operations, users have to implement them manually by expressing them using Map and Reduce operations which might involve multiple iterations. Therefore, it is difficult to optimize the operation.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By following a data flow model instead, we can achieve several goals:</a:t>
            </a:r>
            <a:endParaRPr dirty="0"/>
          </a:p>
          <a:p>
            <a:pPr marL="171450" lvl="0" indent="-171450" algn="l" rtl="0">
              <a:spcBef>
                <a:spcPts val="0"/>
              </a:spcBef>
              <a:spcAft>
                <a:spcPts val="0"/>
              </a:spcAft>
              <a:buClr>
                <a:schemeClr val="dk1"/>
              </a:buClr>
              <a:buSzPts val="1200"/>
              <a:buFont typeface="Arial"/>
              <a:buChar char="-"/>
            </a:pPr>
            <a:r>
              <a:rPr lang="en-US" dirty="0"/>
              <a:t>We improve the expressiveness and the extensibility by setting the data into the spotlight and performing the operations around them</a:t>
            </a:r>
            <a:endParaRPr dirty="0"/>
          </a:p>
          <a:p>
            <a:pPr marL="171450" lvl="0" indent="-171450" algn="l" rtl="0">
              <a:spcBef>
                <a:spcPts val="0"/>
              </a:spcBef>
              <a:spcAft>
                <a:spcPts val="0"/>
              </a:spcAft>
              <a:buClr>
                <a:schemeClr val="dk1"/>
              </a:buClr>
              <a:buSzPts val="1200"/>
              <a:buFont typeface="Arial"/>
              <a:buChar char="-"/>
            </a:pPr>
            <a:r>
              <a:rPr lang="en-US" dirty="0"/>
              <a:t>We make the code easier to read and to maintain since it clearly represents the way data are passed across system components</a:t>
            </a:r>
            <a:endParaRPr dirty="0"/>
          </a:p>
          <a:p>
            <a:pPr marL="171450" lvl="0" indent="-171450" algn="l" rtl="0">
              <a:spcBef>
                <a:spcPts val="0"/>
              </a:spcBef>
              <a:spcAft>
                <a:spcPts val="0"/>
              </a:spcAft>
              <a:buClr>
                <a:schemeClr val="dk1"/>
              </a:buClr>
              <a:buSzPts val="1200"/>
              <a:buFont typeface="Arial"/>
              <a:buChar char="-"/>
            </a:pPr>
            <a:r>
              <a:rPr lang="en-US" dirty="0"/>
              <a:t>We enable data-specific optimizations</a:t>
            </a:r>
            <a:endParaRPr dirty="0"/>
          </a:p>
          <a:p>
            <a:pPr marL="171450" lvl="0" indent="-171450" algn="l" rtl="0">
              <a:spcBef>
                <a:spcPts val="0"/>
              </a:spcBef>
              <a:spcAft>
                <a:spcPts val="0"/>
              </a:spcAft>
              <a:buClr>
                <a:schemeClr val="dk1"/>
              </a:buClr>
              <a:buSzPts val="1200"/>
              <a:buFont typeface="Arial"/>
              <a:buChar char="-"/>
            </a:pPr>
            <a:r>
              <a:rPr lang="en-US" dirty="0"/>
              <a:t>We improve hardware utilization by better manipulating our data through targeted operations</a:t>
            </a:r>
            <a:endParaRPr dirty="0"/>
          </a:p>
          <a:p>
            <a:pPr marL="171450" lvl="0" indent="-9525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Today, we will focus on Spark.</a:t>
            </a:r>
            <a:endParaRPr dirty="0"/>
          </a:p>
          <a:p>
            <a:pPr marL="0" lvl="0" indent="0" algn="l" rtl="0">
              <a:spcBef>
                <a:spcPts val="0"/>
              </a:spcBef>
              <a:spcAft>
                <a:spcPts val="0"/>
              </a:spcAft>
              <a:buClr>
                <a:schemeClr val="dk1"/>
              </a:buClr>
              <a:buSzPts val="1200"/>
              <a:buFont typeface="Arial"/>
              <a:buNone/>
            </a:pPr>
            <a:r>
              <a:rPr lang="en-US" dirty="0"/>
              <a:t>Systems which employ a data flow model include also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b="1" dirty="0"/>
              <a:t>Dryad</a:t>
            </a:r>
            <a:r>
              <a:rPr lang="en-US" dirty="0"/>
              <a:t>: an infrastructure which allows a programmer to use the resources of a computer cluster or a data center for running data-parallel programs.</a:t>
            </a:r>
            <a:endParaRPr dirty="0"/>
          </a:p>
          <a:p>
            <a:pPr marL="0" lvl="0" indent="0" algn="l" rtl="0">
              <a:spcBef>
                <a:spcPts val="0"/>
              </a:spcBef>
              <a:spcAft>
                <a:spcPts val="0"/>
              </a:spcAft>
              <a:buClr>
                <a:schemeClr val="dk1"/>
              </a:buClr>
              <a:buSzPts val="1200"/>
              <a:buFont typeface="Arial"/>
              <a:buNone/>
            </a:pPr>
            <a:r>
              <a:rPr lang="en-US" b="1" dirty="0"/>
              <a:t>Pig</a:t>
            </a:r>
            <a:r>
              <a:rPr lang="en-US" dirty="0"/>
              <a:t>: a platform for analyzing large data sets that consists of a high-level language for expressing data analysis programs, coupled with infrastructure for evaluating these programs. The salient property of Pig programs is that their structure is amenable to substantial parallelization, which in turns enables them to handle very large data sets. </a:t>
            </a:r>
            <a:endParaRPr dirty="0"/>
          </a:p>
          <a:p>
            <a:pPr marL="0" lvl="0" indent="0" algn="l" rtl="0">
              <a:spcBef>
                <a:spcPts val="0"/>
              </a:spcBef>
              <a:spcAft>
                <a:spcPts val="0"/>
              </a:spcAft>
              <a:buClr>
                <a:schemeClr val="dk1"/>
              </a:buClr>
              <a:buSzPts val="1200"/>
              <a:buFont typeface="Arial"/>
              <a:buNone/>
            </a:pPr>
            <a:r>
              <a:rPr lang="en-US" b="1" dirty="0"/>
              <a:t>Pregel</a:t>
            </a:r>
            <a:r>
              <a:rPr lang="en-US" dirty="0"/>
              <a:t>: A System for Large-Scale Graph Processing</a:t>
            </a:r>
            <a:endParaRPr dirty="0"/>
          </a:p>
        </p:txBody>
      </p:sp>
      <p:sp>
        <p:nvSpPr>
          <p:cNvPr id="752" name="Google Shape;752;p39: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40: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5" name="Google Shape;765;p40: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dirty="0"/>
              <a:t>RDDs are the basic abstraction in Spark. They are distributed, fault tolerant collections of elements that can be operated in parallel.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Specifically, the features of RDDs (decomposing the name):</a:t>
            </a:r>
            <a:endParaRPr dirty="0"/>
          </a:p>
          <a:p>
            <a:pPr marL="0" lvl="0" indent="0" algn="l" rtl="0">
              <a:spcBef>
                <a:spcPts val="0"/>
              </a:spcBef>
              <a:spcAft>
                <a:spcPts val="0"/>
              </a:spcAft>
              <a:buNone/>
            </a:pPr>
            <a:r>
              <a:rPr lang="en-US" dirty="0"/>
              <a:t>    Resilient, i.e. fault-tolerant with the help of RDD lineage graph and so able to recompute missing or damaged partitions due to node failures.</a:t>
            </a:r>
            <a:endParaRPr dirty="0"/>
          </a:p>
          <a:p>
            <a:pPr marL="0" lvl="0" indent="0" algn="l" rtl="0">
              <a:spcBef>
                <a:spcPts val="0"/>
              </a:spcBef>
              <a:spcAft>
                <a:spcPts val="0"/>
              </a:spcAft>
              <a:buNone/>
            </a:pPr>
            <a:r>
              <a:rPr lang="en-US" dirty="0"/>
              <a:t>    Distributed with data residing on multiple nodes in a cluster.</a:t>
            </a:r>
            <a:endParaRPr dirty="0"/>
          </a:p>
          <a:p>
            <a:pPr marL="0" lvl="0" indent="0" algn="l" rtl="0">
              <a:spcBef>
                <a:spcPts val="0"/>
              </a:spcBef>
              <a:spcAft>
                <a:spcPts val="0"/>
              </a:spcAft>
              <a:buNone/>
            </a:pPr>
            <a:r>
              <a:rPr lang="en-US" dirty="0"/>
              <a:t>    Dataset is a collection of partitioned data with primitive values or values of values, e.g. tuples or other objects (that represent records of the data you work with).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are two ways to create an RDD. It is either created by loading data from stable storage, e.g., loading a csv file stored in HDFS. Another way to create RDDs is by applying a transformation operation over another RDD.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core properties of RDDs are:</a:t>
            </a:r>
            <a:endParaRPr dirty="0"/>
          </a:p>
          <a:p>
            <a:pPr marL="0" lvl="0" indent="0" algn="l" rtl="0">
              <a:spcBef>
                <a:spcPts val="0"/>
              </a:spcBef>
              <a:spcAft>
                <a:spcPts val="0"/>
              </a:spcAft>
              <a:buNone/>
            </a:pPr>
            <a:r>
              <a:rPr lang="en-US" dirty="0"/>
              <a:t>They are immutable: i.e. it does not change once created and can only be transformed using transformations to new RDDs.</a:t>
            </a:r>
            <a:endParaRPr dirty="0"/>
          </a:p>
          <a:p>
            <a:pPr marL="0" lvl="0" indent="0" algn="l" rtl="0">
              <a:spcBef>
                <a:spcPts val="0"/>
              </a:spcBef>
              <a:spcAft>
                <a:spcPts val="0"/>
              </a:spcAft>
              <a:buNone/>
            </a:pPr>
            <a:r>
              <a:rPr lang="en-US" dirty="0"/>
              <a:t>Distributed: processing can happen in parallel</a:t>
            </a:r>
            <a:endParaRPr dirty="0"/>
          </a:p>
          <a:p>
            <a:pPr marL="0" lvl="0" indent="0" algn="l" rtl="0">
              <a:spcBef>
                <a:spcPts val="0"/>
              </a:spcBef>
              <a:spcAft>
                <a:spcPts val="0"/>
              </a:spcAft>
              <a:buNone/>
            </a:pPr>
            <a:r>
              <a:rPr lang="en-US" dirty="0"/>
              <a:t>Lazily evaluated:  i.e. the data inside RDD is not available or transformed until an action is executed that triggers the execution.</a:t>
            </a:r>
            <a:endParaRPr dirty="0"/>
          </a:p>
          <a:p>
            <a:pPr marL="0" lvl="0" indent="0" algn="l" rtl="0">
              <a:spcBef>
                <a:spcPts val="0"/>
              </a:spcBef>
              <a:spcAft>
                <a:spcPts val="0"/>
              </a:spcAft>
              <a:buNone/>
            </a:pPr>
            <a:r>
              <a:rPr lang="en-US" dirty="0"/>
              <a:t>Cacheable, i.e. you can hold all the data in memory (default and the most preferred) or disk (the least preferred due to access speed).</a:t>
            </a:r>
            <a:endParaRPr dirty="0"/>
          </a:p>
          <a:p>
            <a:pPr marL="0" lvl="0" indent="0" algn="l" rtl="0">
              <a:spcBef>
                <a:spcPts val="0"/>
              </a:spcBef>
              <a:spcAft>
                <a:spcPts val="0"/>
              </a:spcAft>
              <a:buNone/>
            </a:pPr>
            <a:r>
              <a:rPr lang="en-US" dirty="0"/>
              <a:t>Replicated on request for fault tolerance.</a:t>
            </a:r>
            <a:endParaRPr dirty="0"/>
          </a:p>
          <a:p>
            <a:pPr marL="0" lvl="0" indent="0" algn="l" rtl="0">
              <a:spcBef>
                <a:spcPts val="0"/>
              </a:spcBef>
              <a:spcAft>
                <a:spcPts val="0"/>
              </a:spcAft>
              <a:buNone/>
            </a:pPr>
            <a:endParaRPr dirty="0"/>
          </a:p>
        </p:txBody>
      </p:sp>
      <p:sp>
        <p:nvSpPr>
          <p:cNvPr id="766" name="Google Shape;766;p40: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41: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3" name="Google Shape;773;p41: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b="0" i="0" dirty="0"/>
              <a:t>An </a:t>
            </a:r>
            <a:r>
              <a:rPr lang="en-US" b="0" i="0" dirty="0" err="1"/>
              <a:t>rdd</a:t>
            </a:r>
            <a:r>
              <a:rPr lang="en-US" b="0" i="0" dirty="0"/>
              <a:t> contains the actual data as well as metadata that have information regarding the location of the data.</a:t>
            </a:r>
            <a:endParaRPr dirty="0"/>
          </a:p>
          <a:p>
            <a:pPr marL="0" lvl="0" indent="0" algn="l" rtl="0">
              <a:spcBef>
                <a:spcPts val="0"/>
              </a:spcBef>
              <a:spcAft>
                <a:spcPts val="0"/>
              </a:spcAft>
              <a:buNone/>
            </a:pPr>
            <a:endParaRPr b="0" i="0" dirty="0"/>
          </a:p>
          <a:p>
            <a:pPr marL="0" lvl="0" indent="0" algn="l" rtl="0">
              <a:spcBef>
                <a:spcPts val="0"/>
              </a:spcBef>
              <a:spcAft>
                <a:spcPts val="0"/>
              </a:spcAft>
              <a:buNone/>
            </a:pPr>
            <a:r>
              <a:rPr lang="en-US" b="0" i="0" dirty="0"/>
              <a:t>The main characteristic of RDDs is the lineage information.</a:t>
            </a:r>
            <a:endParaRPr dirty="0"/>
          </a:p>
          <a:p>
            <a:pPr marL="0" lvl="0" indent="0" algn="l" rtl="0">
              <a:spcBef>
                <a:spcPts val="0"/>
              </a:spcBef>
              <a:spcAft>
                <a:spcPts val="0"/>
              </a:spcAft>
              <a:buNone/>
            </a:pPr>
            <a:r>
              <a:rPr lang="en-US" b="0" i="0" dirty="0"/>
              <a:t>RDD Lineage (aka RDD operator graph or RDD dependency graph) is a graph of all the parent RDDs of a RDD. It is built as a result of applying transformations to the RDD and creates a logical execution plan</a:t>
            </a:r>
            <a:r>
              <a:rPr lang="en-US" b="0" i="0" dirty="0">
                <a:solidFill>
                  <a:schemeClr val="dk1"/>
                </a:solidFill>
              </a:rPr>
              <a:t>. Lineage </a:t>
            </a:r>
            <a:r>
              <a:rPr lang="en-US" b="0" i="0" dirty="0"/>
              <a:t>is crucial for fault tolerance. Therefore if an RDD gets lost, Spark can recreate it by applying the set of transformation operations stored in the lineage graph.</a:t>
            </a:r>
            <a:endParaRPr dirty="0"/>
          </a:p>
          <a:p>
            <a:pPr marL="0" lvl="0" indent="0" algn="l" rtl="0">
              <a:spcBef>
                <a:spcPts val="0"/>
              </a:spcBef>
              <a:spcAft>
                <a:spcPts val="0"/>
              </a:spcAft>
              <a:buNone/>
            </a:pPr>
            <a:r>
              <a:rPr lang="en-US" b="0" i="0" dirty="0"/>
              <a:t>For example, if RDD2 gets lost, Spark can recreate it by applying again the filter operation over RDD1.</a:t>
            </a:r>
            <a:endParaRPr dirty="0"/>
          </a:p>
          <a:p>
            <a:pPr marL="0" lvl="0" indent="0" algn="l" rtl="0">
              <a:spcBef>
                <a:spcPts val="0"/>
              </a:spcBef>
              <a:spcAft>
                <a:spcPts val="0"/>
              </a:spcAft>
              <a:buNone/>
            </a:pPr>
            <a:r>
              <a:rPr lang="en-US" b="0" i="0" dirty="0"/>
              <a:t>When a new RDD has been created from an existing RDD, that new RDD contains a pointer to the parent RDD. Similarly, all the dependencies between the RDDs will be logged in a graph, rather than the actual data. This graph is called the lineage graph.</a:t>
            </a:r>
            <a:endParaRPr dirty="0"/>
          </a:p>
          <a:p>
            <a:pPr marL="0" lvl="0" indent="0" algn="l" rtl="0">
              <a:spcBef>
                <a:spcPts val="0"/>
              </a:spcBef>
              <a:spcAft>
                <a:spcPts val="0"/>
              </a:spcAft>
              <a:buNone/>
            </a:pPr>
            <a:r>
              <a:rPr lang="en-US" b="0" i="0" dirty="0"/>
              <a:t>For example, let’s consider the following operations:</a:t>
            </a:r>
            <a:endParaRPr dirty="0"/>
          </a:p>
          <a:p>
            <a:pPr marL="0" lvl="0" indent="0" algn="l" rtl="0">
              <a:spcBef>
                <a:spcPts val="0"/>
              </a:spcBef>
              <a:spcAft>
                <a:spcPts val="0"/>
              </a:spcAft>
              <a:buNone/>
            </a:pPr>
            <a:r>
              <a:rPr lang="en-US" b="0" i="0" u="none" dirty="0">
                <a:solidFill>
                  <a:schemeClr val="dk1"/>
                </a:solidFill>
              </a:rPr>
              <a:t>1. Create a new RDD from a text file - 1st RDD</a:t>
            </a:r>
            <a:br>
              <a:rPr lang="en-US" b="0" i="0" u="none" dirty="0">
                <a:solidFill>
                  <a:schemeClr val="dk1"/>
                </a:solidFill>
              </a:rPr>
            </a:br>
            <a:r>
              <a:rPr lang="en-US" b="0" i="0" u="none" dirty="0">
                <a:solidFill>
                  <a:schemeClr val="dk1"/>
                </a:solidFill>
              </a:rPr>
              <a:t>2. Apply filter operation on first RDD to get second RDD</a:t>
            </a:r>
            <a:br>
              <a:rPr lang="en-US" b="0" i="0" u="none" dirty="0">
                <a:solidFill>
                  <a:schemeClr val="dk1"/>
                </a:solidFill>
              </a:rPr>
            </a:br>
            <a:r>
              <a:rPr lang="en-US" b="0" i="0" u="none" dirty="0">
                <a:solidFill>
                  <a:schemeClr val="dk1"/>
                </a:solidFill>
              </a:rPr>
              <a:t>3. Apply map operation on second RDD to get third RDD</a:t>
            </a:r>
            <a:br>
              <a:rPr lang="en-US" b="0" i="0" u="none" dirty="0">
                <a:solidFill>
                  <a:schemeClr val="dk1"/>
                </a:solidFill>
              </a:rPr>
            </a:br>
            <a:r>
              <a:rPr lang="en-US" b="0" i="0" u="none" dirty="0">
                <a:solidFill>
                  <a:schemeClr val="dk1"/>
                </a:solidFill>
              </a:rPr>
              <a:t>4. Apply reduce operation on third RDD to compute an aggregate - the result (not an RDD)</a:t>
            </a:r>
            <a:endParaRPr dirty="0"/>
          </a:p>
          <a:p>
            <a:pPr marL="0" lvl="0" indent="0" algn="l" rtl="0">
              <a:spcBef>
                <a:spcPts val="0"/>
              </a:spcBef>
              <a:spcAft>
                <a:spcPts val="0"/>
              </a:spcAft>
              <a:buNone/>
            </a:pPr>
            <a:r>
              <a:rPr lang="en-US" b="0" i="0" dirty="0"/>
              <a:t>Lineage graph of all these operations looks like:</a:t>
            </a:r>
            <a:endParaRPr dirty="0"/>
          </a:p>
          <a:p>
            <a:pPr marL="0" lvl="0" indent="0" algn="l" rtl="0">
              <a:spcBef>
                <a:spcPts val="0"/>
              </a:spcBef>
              <a:spcAft>
                <a:spcPts val="0"/>
              </a:spcAft>
              <a:buNone/>
            </a:pPr>
            <a:r>
              <a:rPr lang="en-US" b="0" i="0" dirty="0" err="1"/>
              <a:t>Ist</a:t>
            </a:r>
            <a:r>
              <a:rPr lang="en-US" b="0" i="0" dirty="0"/>
              <a:t> RDD ---&gt; 2nd RDD (applying filter) ---&gt; 3rd RDD (applying map) ---&gt; result (applying reduce)</a:t>
            </a:r>
            <a:endParaRPr dirty="0"/>
          </a:p>
          <a:p>
            <a:pPr marL="0" lvl="0" indent="0" algn="l" rtl="0">
              <a:spcBef>
                <a:spcPts val="0"/>
              </a:spcBef>
              <a:spcAft>
                <a:spcPts val="0"/>
              </a:spcAft>
              <a:buNone/>
            </a:pPr>
            <a:endParaRPr b="0" i="0" dirty="0"/>
          </a:p>
        </p:txBody>
      </p:sp>
      <p:sp>
        <p:nvSpPr>
          <p:cNvPr id="774" name="Google Shape;774;p41: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9: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lnSpc>
                <a:spcPct val="100000"/>
              </a:lnSpc>
              <a:spcBef>
                <a:spcPts val="360"/>
              </a:spcBef>
              <a:spcAft>
                <a:spcPts val="0"/>
              </a:spcAft>
              <a:buSzPts val="1400"/>
              <a:buNone/>
            </a:pPr>
            <a:endParaRPr/>
          </a:p>
        </p:txBody>
      </p:sp>
      <p:sp>
        <p:nvSpPr>
          <p:cNvPr id="509" name="Google Shape;509;p19: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42: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1" name="Google Shape;781;p42: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dirty="0"/>
              <a:t>Everything in Spark is developed around Resilient Distributed Datasets (RDD).</a:t>
            </a:r>
            <a:endParaRPr dirty="0"/>
          </a:p>
          <a:p>
            <a:pPr marL="0" lvl="0" indent="0" algn="l" rtl="0">
              <a:spcBef>
                <a:spcPts val="0"/>
              </a:spcBef>
              <a:spcAft>
                <a:spcPts val="0"/>
              </a:spcAft>
              <a:buNone/>
            </a:pPr>
            <a:r>
              <a:rPr lang="en-US" dirty="0"/>
              <a:t>We can perform actions like count, collect, etc. and transformations like map, filter, joins, etc. on RDDs.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Transformations apply on an existing RDD and compute a new RDD. They are distributed computations, because they run across the cluster and produce a distributed result that can be used in subsequent distributed operations.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Actions return a value to the driver, which is the user’s main function. The value can be used for printing, to choose the next operation in an if-else statement etc. The driver runs local code and submits distributed RDD computations to the cluster. Usually, large scale computations, including loading the data, take place as transformations, whereas actions bring data to the driver after it has been reduced to a small size.</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Arial"/>
              <a:buNone/>
            </a:pPr>
            <a:r>
              <a:rPr lang="en-US" b="1" dirty="0"/>
              <a:t>collect</a:t>
            </a:r>
            <a:r>
              <a:rPr lang="en-US" dirty="0"/>
              <a:t>() and </a:t>
            </a:r>
            <a:r>
              <a:rPr lang="en-US" dirty="0" err="1"/>
              <a:t>collectAsList</a:t>
            </a:r>
            <a:r>
              <a:rPr lang="en-US" dirty="0"/>
              <a:t>() are action operation that is used to retrieve all the elements of the RDD/</a:t>
            </a:r>
            <a:r>
              <a:rPr lang="en-US" dirty="0" err="1"/>
              <a:t>DataFrame</a:t>
            </a:r>
            <a:r>
              <a:rPr lang="en-US" dirty="0"/>
              <a:t>/Dataset (from all nodes) to the driver node (the node where the user’s non-Spark code is actually running). collect() action function is used to retrieve all elements from the dataset as a Array[Row] to the driver program. This is usually useful after a filter or other operation that returns a sufficiently small subset of the data.</a:t>
            </a:r>
            <a:endParaRPr dirty="0"/>
          </a:p>
          <a:p>
            <a:pPr marL="0" lvl="0" indent="0" algn="l" rtl="0">
              <a:spcBef>
                <a:spcPts val="0"/>
              </a:spcBef>
              <a:spcAft>
                <a:spcPts val="0"/>
              </a:spcAft>
              <a:buNone/>
            </a:pPr>
            <a:r>
              <a:rPr lang="en-US" b="1" dirty="0" err="1"/>
              <a:t>collectAsList</a:t>
            </a:r>
            <a:r>
              <a:rPr lang="en-US" dirty="0"/>
              <a:t>() action function is similar to collect() but it returns Java util list.</a:t>
            </a:r>
            <a:endParaRPr dirty="0"/>
          </a:p>
          <a:p>
            <a:pPr marL="0" lvl="0" indent="0" algn="l" rtl="0">
              <a:spcBef>
                <a:spcPts val="0"/>
              </a:spcBef>
              <a:spcAft>
                <a:spcPts val="0"/>
              </a:spcAft>
              <a:buNone/>
            </a:pPr>
            <a:r>
              <a:rPr lang="en-US" dirty="0"/>
              <a:t>Notice here, that the filter and map operations are transformations, whereas collect is an action because it forces the driver to collect the data which are spread across the partitions into a single list.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While performing these operations, Spark also keeps the lineage graph with the transformations that are being performed over the RDDs.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782" name="Google Shape;782;p42: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43: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0" name="Google Shape;800;p43: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dirty="0"/>
              <a:t>Everything in Spark is developed around Resilient Distributed Datasets (RDD).</a:t>
            </a:r>
            <a:endParaRPr dirty="0"/>
          </a:p>
          <a:p>
            <a:pPr marL="0" lvl="0" indent="0" algn="l" rtl="0">
              <a:spcBef>
                <a:spcPts val="0"/>
              </a:spcBef>
              <a:spcAft>
                <a:spcPts val="0"/>
              </a:spcAft>
              <a:buNone/>
            </a:pPr>
            <a:r>
              <a:rPr lang="en-US" dirty="0"/>
              <a:t>We can perform actions like count, collect, etc. and transformations like map, filter, joins, etc. on RDDs.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example loads a text file into the RDD lines.</a:t>
            </a:r>
            <a:endParaRPr dirty="0"/>
          </a:p>
          <a:p>
            <a:pPr marL="0" lvl="0" indent="0" algn="l" rtl="0">
              <a:spcBef>
                <a:spcPts val="0"/>
              </a:spcBef>
              <a:spcAft>
                <a:spcPts val="0"/>
              </a:spcAft>
              <a:buNone/>
            </a:pPr>
            <a:r>
              <a:rPr lang="en-US" dirty="0"/>
              <a:t>Then it searches for lines that start with the word ERROR (using the filter operation). The outcome of the search is stored into a new RDD named errors.</a:t>
            </a:r>
            <a:endParaRPr dirty="0"/>
          </a:p>
          <a:p>
            <a:pPr marL="0" lvl="0" indent="0" algn="l" rtl="0">
              <a:spcBef>
                <a:spcPts val="0"/>
              </a:spcBef>
              <a:spcAft>
                <a:spcPts val="0"/>
              </a:spcAft>
              <a:buNone/>
            </a:pPr>
            <a:r>
              <a:rPr lang="en-US" dirty="0"/>
              <a:t>Then, it splits the error lines using the tab delimiter, and gets the third element.</a:t>
            </a:r>
            <a:endParaRPr dirty="0"/>
          </a:p>
          <a:p>
            <a:pPr marL="0" lvl="0" indent="0" algn="l" rtl="0">
              <a:spcBef>
                <a:spcPts val="0"/>
              </a:spcBef>
              <a:spcAft>
                <a:spcPts val="0"/>
              </a:spcAft>
              <a:buNone/>
            </a:pPr>
            <a:r>
              <a:rPr lang="en-US" dirty="0"/>
              <a:t>Finally it collects the result into a list, bringing it to the driver.</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Arial"/>
              <a:buNone/>
            </a:pPr>
            <a:r>
              <a:rPr lang="en-US" b="1" dirty="0"/>
              <a:t>collect</a:t>
            </a:r>
            <a:r>
              <a:rPr lang="en-US" dirty="0"/>
              <a:t>() and </a:t>
            </a:r>
            <a:r>
              <a:rPr lang="en-US" dirty="0" err="1"/>
              <a:t>collectAsList</a:t>
            </a:r>
            <a:r>
              <a:rPr lang="en-US" dirty="0"/>
              <a:t>() are action operation that is used to retrieve all the elements of the RDD/</a:t>
            </a:r>
            <a:r>
              <a:rPr lang="en-US" dirty="0" err="1"/>
              <a:t>DataFrame</a:t>
            </a:r>
            <a:r>
              <a:rPr lang="en-US" dirty="0"/>
              <a:t>/Dataset (from all nodes) to the driver node. collect() action function is used to retrieve all elements from the dataset as a Array[Row] to the driver program. This is usually useful after a filter or other operation that returns a sufficiently small subset of the data.</a:t>
            </a:r>
            <a:endParaRPr dirty="0"/>
          </a:p>
          <a:p>
            <a:pPr marL="0" lvl="0" indent="0" algn="l" rtl="0">
              <a:spcBef>
                <a:spcPts val="0"/>
              </a:spcBef>
              <a:spcAft>
                <a:spcPts val="0"/>
              </a:spcAft>
              <a:buNone/>
            </a:pPr>
            <a:r>
              <a:rPr lang="en-US" b="1" dirty="0" err="1"/>
              <a:t>collectAsList</a:t>
            </a:r>
            <a:r>
              <a:rPr lang="en-US" dirty="0"/>
              <a:t>() action function is similar to collect() but it returns Java util list.</a:t>
            </a:r>
            <a:endParaRPr dirty="0"/>
          </a:p>
          <a:p>
            <a:pPr marL="0" lvl="0" indent="0" algn="l" rtl="0">
              <a:spcBef>
                <a:spcPts val="0"/>
              </a:spcBef>
              <a:spcAft>
                <a:spcPts val="0"/>
              </a:spcAft>
              <a:buNone/>
            </a:pPr>
            <a:r>
              <a:rPr lang="en-US" dirty="0"/>
              <a:t>Notice here, that the filter and map operations are transformations, whereas collect is an action because it forces the driver to collect the data which are spread across the partitions into a single list.</a:t>
            </a:r>
            <a:endParaRPr dirty="0"/>
          </a:p>
          <a:p>
            <a:pPr marL="0" lvl="0" indent="0" algn="l" rtl="0">
              <a:spcBef>
                <a:spcPts val="0"/>
              </a:spcBef>
              <a:spcAft>
                <a:spcPts val="0"/>
              </a:spcAft>
              <a:buNone/>
            </a:pPr>
            <a:r>
              <a:rPr lang="en-US" sz="1200" b="1" i="0" u="none" strike="noStrike" dirty="0">
                <a:solidFill>
                  <a:schemeClr val="dk1"/>
                </a:solidFill>
                <a:latin typeface="Arial"/>
                <a:ea typeface="Arial"/>
                <a:cs typeface="Arial"/>
                <a:sym typeface="Arial"/>
              </a:rPr>
              <a:t>Map</a:t>
            </a:r>
            <a:r>
              <a:rPr lang="en-US" sz="1200" b="0" i="0" u="none" strike="noStrike" dirty="0">
                <a:solidFill>
                  <a:schemeClr val="dk1"/>
                </a:solidFill>
                <a:latin typeface="Arial"/>
                <a:ea typeface="Arial"/>
                <a:cs typeface="Arial"/>
                <a:sym typeface="Arial"/>
              </a:rPr>
              <a:t>() operation applies to each element of an RDD and it returns the result as new RDD. In the Map, the operation developer can define his own custom business logic.</a:t>
            </a:r>
            <a:endParaRPr dirty="0"/>
          </a:p>
          <a:p>
            <a:pPr marL="0" marR="0" lvl="0" indent="0" algn="l" rtl="0">
              <a:lnSpc>
                <a:spcPct val="100000"/>
              </a:lnSpc>
              <a:spcBef>
                <a:spcPts val="0"/>
              </a:spcBef>
              <a:spcAft>
                <a:spcPts val="0"/>
              </a:spcAft>
              <a:buClr>
                <a:schemeClr val="dk1"/>
              </a:buClr>
              <a:buSzPts val="1200"/>
              <a:buFont typeface="Arial"/>
              <a:buNone/>
            </a:pPr>
            <a:r>
              <a:rPr lang="en-US" b="1" dirty="0" err="1"/>
              <a:t>FlatMap</a:t>
            </a:r>
            <a:r>
              <a:rPr lang="en-US" b="0" dirty="0"/>
              <a:t>() is similar to Map, but </a:t>
            </a:r>
            <a:r>
              <a:rPr lang="en-US" b="0" dirty="0" err="1"/>
              <a:t>FlatMap</a:t>
            </a:r>
            <a:r>
              <a:rPr lang="en-US" b="0" dirty="0"/>
              <a:t> allows returning 0, 1 or more elements from map function. The collections of elements are merged into a flat non-hierarchical dataset</a:t>
            </a:r>
            <a:endParaRPr dirty="0"/>
          </a:p>
          <a:p>
            <a:pPr marL="0" marR="0" lvl="0" indent="0" algn="l" rtl="0">
              <a:lnSpc>
                <a:spcPct val="100000"/>
              </a:lnSpc>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r>
              <a:rPr lang="en-US" b="0" dirty="0"/>
              <a:t>Map: 1 to 1</a:t>
            </a:r>
            <a:endParaRPr dirty="0"/>
          </a:p>
          <a:p>
            <a:pPr marL="0" marR="0" lvl="0" indent="0" algn="l" rtl="0">
              <a:lnSpc>
                <a:spcPct val="100000"/>
              </a:lnSpc>
              <a:spcBef>
                <a:spcPts val="0"/>
              </a:spcBef>
              <a:spcAft>
                <a:spcPts val="0"/>
              </a:spcAft>
              <a:buClr>
                <a:schemeClr val="dk1"/>
              </a:buClr>
              <a:buSzPts val="1200"/>
              <a:buFont typeface="Arial"/>
              <a:buNone/>
            </a:pPr>
            <a:r>
              <a:rPr lang="en-US" b="0" dirty="0" err="1"/>
              <a:t>FlatMap</a:t>
            </a:r>
            <a:r>
              <a:rPr lang="en-US" b="0" dirty="0"/>
              <a:t>: 1 to N</a:t>
            </a:r>
            <a:endParaRPr dirty="0"/>
          </a:p>
          <a:p>
            <a:pPr marL="0" marR="0" lvl="0" indent="0" algn="l" rtl="0">
              <a:lnSpc>
                <a:spcPct val="100000"/>
              </a:lnSpc>
              <a:spcBef>
                <a:spcPts val="0"/>
              </a:spcBef>
              <a:spcAft>
                <a:spcPts val="0"/>
              </a:spcAft>
              <a:buClr>
                <a:schemeClr val="dk1"/>
              </a:buClr>
              <a:buSzPts val="1200"/>
              <a:buFont typeface="Arial"/>
              <a:buNone/>
            </a:pPr>
            <a:r>
              <a:rPr lang="en-US" b="1" dirty="0" err="1"/>
              <a:t>reduceByKey</a:t>
            </a:r>
            <a:r>
              <a:rPr lang="en-US" b="0" dirty="0"/>
              <a:t> takes as input (key, value) pairs and automatically groups based on the key. Then, it applies the aggregate operation mentioned in the parenthesis (in this case it is the sum).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While performing these operations, Spark also keeps the lineage graph with the transformations that are being performed over the RDDs.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01" name="Google Shape;801;p43: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44: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2" name="Google Shape;822;p44: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dirty="0"/>
              <a:t>In the previous example, the computation did not require any coordination across the worker nodes. Each node read and filtered their own split individually. However, many computations need data movement.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One such example is the word-count, which we saw earlier in MapReduce. The goal is to compute the frequency of each word in the text.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Arial"/>
              <a:buNone/>
            </a:pPr>
            <a:r>
              <a:rPr lang="en-US" b="0" dirty="0"/>
              <a:t>To implement the word-count, assuming that the </a:t>
            </a:r>
            <a:r>
              <a:rPr lang="en-US" b="0" dirty="0" err="1"/>
              <a:t>rdd</a:t>
            </a:r>
            <a:r>
              <a:rPr lang="en-US" b="0" dirty="0"/>
              <a:t> containing the dataset is split across 3 nodes, the </a:t>
            </a:r>
            <a:r>
              <a:rPr lang="en-US" b="0" dirty="0" err="1"/>
              <a:t>flatMap</a:t>
            </a:r>
            <a:r>
              <a:rPr lang="en-US" b="0" dirty="0"/>
              <a:t> operation can split the lines into words (so one line can be mapped to more values If it contains multiple words).</a:t>
            </a:r>
            <a:endParaRPr dirty="0"/>
          </a:p>
          <a:p>
            <a:pPr marL="0" marR="0" lvl="0" indent="0" algn="l" rtl="0">
              <a:lnSpc>
                <a:spcPct val="100000"/>
              </a:lnSpc>
              <a:spcBef>
                <a:spcPts val="0"/>
              </a:spcBef>
              <a:spcAft>
                <a:spcPts val="0"/>
              </a:spcAft>
              <a:buClr>
                <a:schemeClr val="dk1"/>
              </a:buClr>
              <a:buSzPts val="1200"/>
              <a:buFont typeface="Arial"/>
              <a:buNone/>
            </a:pPr>
            <a:r>
              <a:rPr lang="en-US" b="0" dirty="0"/>
              <a:t>Then, the map operation will map each word into a tuple consisting of the (key, value) pair (word,1) for each word and finally, the </a:t>
            </a:r>
            <a:r>
              <a:rPr lang="en-US" b="0" dirty="0" err="1"/>
              <a:t>reduceByKey</a:t>
            </a:r>
            <a:r>
              <a:rPr lang="en-US" b="0" dirty="0"/>
              <a:t> operation will group based on the word (key) and will sum the values (the 1s) and will output the final count for each word.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However, groups are splits across nodes so they need to be brought together. So, this needs to happen right before </a:t>
            </a:r>
            <a:r>
              <a:rPr lang="en-US" b="0" dirty="0" err="1"/>
              <a:t>reduceByKey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Shuffling is a process of redistributing data across partitions (aka repartitioning) that may or may not cause moving data across JVM processes or even over the wire (between executors on separate machines). Shuffling is the process of data transfer between stages. By default, shuffling doesn’t change the number of partitions, but their content.</a:t>
            </a:r>
            <a:endParaRPr dirty="0"/>
          </a:p>
          <a:p>
            <a:pPr marL="0" lvl="0" indent="0" algn="l" rtl="0">
              <a:spcBef>
                <a:spcPts val="0"/>
              </a:spcBef>
              <a:spcAft>
                <a:spcPts val="0"/>
              </a:spcAft>
              <a:buNone/>
            </a:pPr>
            <a:r>
              <a:rPr lang="en-US" dirty="0"/>
              <a:t>RDD is created by loading a file from HDFS, or reading a file in local storage. Spark has no control over what bits of data are distributed in which partitions.</a:t>
            </a:r>
            <a:endParaRPr dirty="0"/>
          </a:p>
          <a:p>
            <a:pPr marL="0" lvl="0" indent="0" algn="l" rtl="0">
              <a:spcBef>
                <a:spcPts val="0"/>
              </a:spcBef>
              <a:spcAft>
                <a:spcPts val="0"/>
              </a:spcAft>
              <a:buNone/>
            </a:pPr>
            <a:r>
              <a:rPr lang="en-US" dirty="0"/>
              <a:t>The data is read and partitioned in an RDD, and when an “action” function is called, Spark sends out tasks to the worker nodes. If the action is a reduction, data shuffling takes place.</a:t>
            </a:r>
            <a:endParaRPr dirty="0"/>
          </a:p>
          <a:p>
            <a:pPr marL="0" lvl="0" indent="0" algn="l" rtl="0">
              <a:spcBef>
                <a:spcPts val="0"/>
              </a:spcBef>
              <a:spcAft>
                <a:spcPts val="0"/>
              </a:spcAft>
              <a:buNone/>
            </a:pPr>
            <a:r>
              <a:rPr lang="en-US" dirty="0"/>
              <a:t>This becomes a problem for key-value RDDs: these often require knowing where occurrences of a particular key are, for instance to perform a join. If the key can occur anywhere in the RDD, we have to look through every partition to find the key.</a:t>
            </a:r>
            <a:endParaRPr dirty="0"/>
          </a:p>
        </p:txBody>
      </p:sp>
      <p:sp>
        <p:nvSpPr>
          <p:cNvPr id="823" name="Google Shape;823;p44: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5: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3" name="Google Shape;853;p45: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t>RDD transformations construct the DAG which expresses what needs to be executed, however execution does not happen blindly. </a:t>
            </a:r>
            <a:endParaRPr/>
          </a:p>
          <a:p>
            <a:pPr marL="0" marR="0" lvl="1" indent="0" algn="l" rtl="0">
              <a:lnSpc>
                <a:spcPct val="100000"/>
              </a:lnSpc>
              <a:spcBef>
                <a:spcPts val="0"/>
              </a:spcBef>
              <a:spcAft>
                <a:spcPts val="0"/>
              </a:spcAft>
              <a:buClr>
                <a:schemeClr val="dk1"/>
              </a:buClr>
              <a:buSzPts val="1200"/>
              <a:buFont typeface="Arial"/>
              <a:buNone/>
            </a:pPr>
            <a:endParaRPr/>
          </a:p>
          <a:p>
            <a:pPr marL="0" marR="0" lvl="1" indent="0" algn="l" rtl="0">
              <a:lnSpc>
                <a:spcPct val="100000"/>
              </a:lnSpc>
              <a:spcBef>
                <a:spcPts val="0"/>
              </a:spcBef>
              <a:spcAft>
                <a:spcPts val="0"/>
              </a:spcAft>
              <a:buClr>
                <a:schemeClr val="dk1"/>
              </a:buClr>
              <a:buSzPts val="1200"/>
              <a:buFont typeface="Arial"/>
              <a:buNone/>
            </a:pPr>
            <a:r>
              <a:rPr lang="en-US"/>
              <a:t>RDDs optimize the physical plan to execute computations efficiently. They allow using different static rule-based optimizations, reduction of materialization, etc. This step is similar to query optimization.</a:t>
            </a:r>
            <a:endParaRPr/>
          </a:p>
          <a:p>
            <a:pPr marL="0" marR="0" lvl="1" indent="0" algn="l" rtl="0">
              <a:lnSpc>
                <a:spcPct val="100000"/>
              </a:lnSpc>
              <a:spcBef>
                <a:spcPts val="0"/>
              </a:spcBef>
              <a:spcAft>
                <a:spcPts val="0"/>
              </a:spcAft>
              <a:buClr>
                <a:schemeClr val="dk1"/>
              </a:buClr>
              <a:buSzPts val="1200"/>
              <a:buFont typeface="Arial"/>
              <a:buNone/>
            </a:pPr>
            <a:endParaRPr/>
          </a:p>
          <a:p>
            <a:pPr marL="0" marR="0" lvl="1" indent="0" algn="l" rtl="0">
              <a:lnSpc>
                <a:spcPct val="100000"/>
              </a:lnSpc>
              <a:spcBef>
                <a:spcPts val="0"/>
              </a:spcBef>
              <a:spcAft>
                <a:spcPts val="0"/>
              </a:spcAft>
              <a:buClr>
                <a:schemeClr val="dk1"/>
              </a:buClr>
              <a:buSzPts val="1200"/>
              <a:buFont typeface="Arial"/>
              <a:buNone/>
            </a:pPr>
            <a:r>
              <a:rPr lang="en-US"/>
              <a:t>The DAG can only be optimized after all operations are known.</a:t>
            </a:r>
            <a:endParaRPr/>
          </a:p>
          <a:p>
            <a:pPr marL="0" marR="0" lvl="1" indent="0" algn="l" rtl="0">
              <a:lnSpc>
                <a:spcPct val="100000"/>
              </a:lnSpc>
              <a:spcBef>
                <a:spcPts val="0"/>
              </a:spcBef>
              <a:spcAft>
                <a:spcPts val="0"/>
              </a:spcAft>
              <a:buClr>
                <a:schemeClr val="dk1"/>
              </a:buClr>
              <a:buSzPts val="1200"/>
              <a:buFont typeface="Arial"/>
              <a:buNone/>
            </a:pPr>
            <a:r>
              <a:rPr lang="en-US"/>
              <a:t>The idea is to first compute the DAG and evaluate it in the end.</a:t>
            </a:r>
            <a:endParaRPr/>
          </a:p>
          <a:p>
            <a:pPr marL="0" marR="0" lvl="1" indent="0" algn="l" rtl="0">
              <a:lnSpc>
                <a:spcPct val="100000"/>
              </a:lnSpc>
              <a:spcBef>
                <a:spcPts val="0"/>
              </a:spcBef>
              <a:spcAft>
                <a:spcPts val="0"/>
              </a:spcAft>
              <a:buClr>
                <a:schemeClr val="dk1"/>
              </a:buClr>
              <a:buSzPts val="1200"/>
              <a:buFont typeface="Arial"/>
              <a:buNone/>
            </a:pPr>
            <a:r>
              <a:rPr lang="en-US"/>
              <a:t>Expressions are also evaluated only when necessary. Spark triggers the execution only when an </a:t>
            </a:r>
            <a:r>
              <a:rPr lang="en-US" b="1"/>
              <a:t>action</a:t>
            </a:r>
            <a:r>
              <a:rPr lang="en-US" b="0"/>
              <a:t> is performed. Therefore in the previous example (finding errors in a file), if there was no collect operation, nothing would have been executed. In this slide’s example, if we have a DAG in which some nodes don’t lead to an action, we only compute the nodes that affect the actions and discard the rest.</a:t>
            </a:r>
            <a:endParaRPr/>
          </a:p>
          <a:p>
            <a:pPr marL="0" marR="0" lvl="1" indent="0" algn="l" rtl="0">
              <a:lnSpc>
                <a:spcPct val="100000"/>
              </a:lnSpc>
              <a:spcBef>
                <a:spcPts val="0"/>
              </a:spcBef>
              <a:spcAft>
                <a:spcPts val="0"/>
              </a:spcAft>
              <a:buClr>
                <a:schemeClr val="dk1"/>
              </a:buClr>
              <a:buSzPts val="1200"/>
              <a:buFont typeface="Arial"/>
              <a:buNone/>
            </a:pPr>
            <a:endParaRPr b="0"/>
          </a:p>
          <a:p>
            <a:pPr marL="0" marR="0" lvl="1" indent="0" algn="l" rtl="0">
              <a:lnSpc>
                <a:spcPct val="100000"/>
              </a:lnSpc>
              <a:spcBef>
                <a:spcPts val="0"/>
              </a:spcBef>
              <a:spcAft>
                <a:spcPts val="0"/>
              </a:spcAft>
              <a:buClr>
                <a:schemeClr val="dk1"/>
              </a:buClr>
              <a:buSzPts val="1200"/>
              <a:buFont typeface="Arial"/>
              <a:buNone/>
            </a:pPr>
            <a:r>
              <a:rPr lang="en-US" b="0"/>
              <a:t>Lazy evaluation:</a:t>
            </a:r>
            <a:endParaRPr/>
          </a:p>
          <a:p>
            <a:pPr marL="0" marR="0" lvl="1" indent="0" algn="l" rtl="0">
              <a:lnSpc>
                <a:spcPct val="100000"/>
              </a:lnSpc>
              <a:spcBef>
                <a:spcPts val="0"/>
              </a:spcBef>
              <a:spcAft>
                <a:spcPts val="0"/>
              </a:spcAft>
              <a:buClr>
                <a:schemeClr val="dk1"/>
              </a:buClr>
              <a:buSzPts val="1200"/>
              <a:buFont typeface="Arial"/>
              <a:buNone/>
            </a:pPr>
            <a:endParaRPr b="0"/>
          </a:p>
          <a:p>
            <a:pPr marL="0" marR="0" lvl="1" indent="0" algn="l" rtl="0">
              <a:lnSpc>
                <a:spcPct val="100000"/>
              </a:lnSpc>
              <a:spcBef>
                <a:spcPts val="0"/>
              </a:spcBef>
              <a:spcAft>
                <a:spcPts val="0"/>
              </a:spcAft>
              <a:buClr>
                <a:schemeClr val="dk1"/>
              </a:buClr>
              <a:buSzPts val="1200"/>
              <a:buFont typeface="Arial"/>
              <a:buNone/>
            </a:pPr>
            <a:r>
              <a:rPr lang="en-US"/>
              <a:t>Improves manageability: Users can organize their Apache Spark program into smaller operations, and Spark reduces the number of passes on data by grouping operations.</a:t>
            </a:r>
            <a:endParaRPr/>
          </a:p>
          <a:p>
            <a:pPr marL="0" marR="0" lvl="1" indent="0" algn="l" rtl="0">
              <a:lnSpc>
                <a:spcPct val="100000"/>
              </a:lnSpc>
              <a:spcBef>
                <a:spcPts val="0"/>
              </a:spcBef>
              <a:spcAft>
                <a:spcPts val="0"/>
              </a:spcAft>
              <a:buClr>
                <a:schemeClr val="dk1"/>
              </a:buClr>
              <a:buSzPts val="1200"/>
              <a:buFont typeface="Arial"/>
              <a:buNone/>
            </a:pPr>
            <a:endParaRPr/>
          </a:p>
          <a:p>
            <a:pPr marL="0" marR="0" lvl="1" indent="0" algn="l" rtl="0">
              <a:lnSpc>
                <a:spcPct val="100000"/>
              </a:lnSpc>
              <a:spcBef>
                <a:spcPts val="0"/>
              </a:spcBef>
              <a:spcAft>
                <a:spcPts val="0"/>
              </a:spcAft>
              <a:buClr>
                <a:schemeClr val="dk1"/>
              </a:buClr>
              <a:buSzPts val="1200"/>
              <a:buFont typeface="Arial"/>
              <a:buNone/>
            </a:pPr>
            <a:r>
              <a:rPr lang="en-US"/>
              <a:t>Saves computation and improves speed: Lazy Evaluation plays a key role in saving calculation overhead. Since only necessary values get computed, this saves the trip between driver and cluster, thus speeds up the process.</a:t>
            </a:r>
            <a:endParaRPr/>
          </a:p>
          <a:p>
            <a:pPr marL="0" marR="0" lvl="1" indent="0" algn="l" rtl="0">
              <a:lnSpc>
                <a:spcPct val="100000"/>
              </a:lnSpc>
              <a:spcBef>
                <a:spcPts val="0"/>
              </a:spcBef>
              <a:spcAft>
                <a:spcPts val="0"/>
              </a:spcAft>
              <a:buClr>
                <a:schemeClr val="dk1"/>
              </a:buClr>
              <a:buSzPts val="1200"/>
              <a:buFont typeface="Arial"/>
              <a:buNone/>
            </a:pPr>
            <a:endParaRPr/>
          </a:p>
          <a:p>
            <a:pPr marL="0" marR="0" lvl="1" indent="0" algn="l" rtl="0">
              <a:lnSpc>
                <a:spcPct val="100000"/>
              </a:lnSpc>
              <a:spcBef>
                <a:spcPts val="0"/>
              </a:spcBef>
              <a:spcAft>
                <a:spcPts val="0"/>
              </a:spcAft>
              <a:buClr>
                <a:schemeClr val="dk1"/>
              </a:buClr>
              <a:buSzPts val="1200"/>
              <a:buFont typeface="Arial"/>
              <a:buNone/>
            </a:pPr>
            <a:r>
              <a:rPr lang="en-US"/>
              <a:t>Reduces overhead: The two main overhead of any operation are time and space; Apache Spark's lazy evaluation addresses both issues. As action is triggered only when the data is required, it saves time and space because we do not execute every operation.</a:t>
            </a:r>
            <a:endParaRPr/>
          </a:p>
          <a:p>
            <a:pPr marL="0" marR="0" lvl="1" indent="0" algn="l" rtl="0">
              <a:lnSpc>
                <a:spcPct val="100000"/>
              </a:lnSpc>
              <a:spcBef>
                <a:spcPts val="0"/>
              </a:spcBef>
              <a:spcAft>
                <a:spcPts val="0"/>
              </a:spcAft>
              <a:buClr>
                <a:schemeClr val="dk1"/>
              </a:buClr>
              <a:buSzPts val="1200"/>
              <a:buFont typeface="Arial"/>
              <a:buNone/>
            </a:pPr>
            <a:endParaRPr/>
          </a:p>
          <a:p>
            <a:pPr marL="0" marR="0" lvl="1" indent="0" algn="l" rtl="0">
              <a:lnSpc>
                <a:spcPct val="100000"/>
              </a:lnSpc>
              <a:spcBef>
                <a:spcPts val="0"/>
              </a:spcBef>
              <a:spcAft>
                <a:spcPts val="0"/>
              </a:spcAft>
              <a:buClr>
                <a:schemeClr val="dk1"/>
              </a:buClr>
              <a:buSzPts val="1200"/>
              <a:buFont typeface="Arial"/>
              <a:buNone/>
            </a:pPr>
            <a:r>
              <a:rPr lang="en-US"/>
              <a:t>Optimization: It reduces the number of queries.</a:t>
            </a:r>
            <a:endParaRPr/>
          </a:p>
          <a:p>
            <a:pPr marL="0" marR="0" lvl="1" indent="0" algn="l" rtl="0">
              <a:lnSpc>
                <a:spcPct val="100000"/>
              </a:lnSpc>
              <a:spcBef>
                <a:spcPts val="0"/>
              </a:spcBef>
              <a:spcAft>
                <a:spcPts val="0"/>
              </a:spcAft>
              <a:buClr>
                <a:schemeClr val="dk1"/>
              </a:buClr>
              <a:buSzPts val="1200"/>
              <a:buFont typeface="Arial"/>
              <a:buNone/>
            </a:pPr>
            <a:endParaRPr/>
          </a:p>
          <a:p>
            <a:pPr marL="0" marR="0" lvl="1" indent="0" algn="l" rtl="0">
              <a:lnSpc>
                <a:spcPct val="100000"/>
              </a:lnSpc>
              <a:spcBef>
                <a:spcPts val="0"/>
              </a:spcBef>
              <a:spcAft>
                <a:spcPts val="0"/>
              </a:spcAft>
              <a:buClr>
                <a:schemeClr val="dk1"/>
              </a:buClr>
              <a:buSzPts val="1200"/>
              <a:buFont typeface="Arial"/>
              <a:buNone/>
            </a:pPr>
            <a:r>
              <a:rPr lang="en-US"/>
              <a:t>Hence, Lazy evaluation enhances the power of Apache Spark by reducing the execution time of the RDD operations. It maintains the lineage graph to remember the operations on RDD. As a result, it optimizes performance and achieves fault tolerance.</a:t>
            </a:r>
            <a:endParaRPr/>
          </a:p>
        </p:txBody>
      </p:sp>
      <p:sp>
        <p:nvSpPr>
          <p:cNvPr id="854" name="Google Shape;854;p45: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46: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1" name="Google Shape;881;p46: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dirty="0"/>
              <a:t>The main issue of RDDs is that they do not have schema information. This is both inefficient and expensive.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Spark RDDs are stored as objects, which contain metadata. Their memory footprint can be more than an order of magnitude larger than the same data stored in columnar format. </a:t>
            </a:r>
            <a:endParaRPr dirty="0"/>
          </a:p>
          <a:p>
            <a:pPr marL="0" lvl="0" indent="0" algn="l" rtl="0">
              <a:spcBef>
                <a:spcPts val="0"/>
              </a:spcBef>
              <a:spcAft>
                <a:spcPts val="0"/>
              </a:spcAft>
              <a:buNone/>
            </a:pPr>
            <a:r>
              <a:rPr lang="en-US" dirty="0"/>
              <a:t>What’s worse, accessing few columns, for example a single column in a query, results in accessing all objects in the best case, if the data is cached, or parses again the raw data in the worst case.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Spark RDDs support some static optimization rules, however the query plan is mostly hand-written. There is no query optimizer to choose the join order or apply other optimizations that are common in SQL databases.</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Arial"/>
              <a:buNone/>
            </a:pPr>
            <a:r>
              <a:rPr lang="en-US" dirty="0"/>
              <a:t>Another problem is that we cannot write queries that refer to attributes, for example </a:t>
            </a:r>
            <a:r>
              <a:rPr lang="en-US" dirty="0" err="1"/>
              <a:t>sailor.age</a:t>
            </a:r>
            <a:r>
              <a:rPr lang="en-US" dirty="0"/>
              <a:t>. RDD is a collection of objects so RDD operations access object members instead. We cannot simply write “age &lt; 20”, we have to implement a lambda for this filter. We cannot simply write “age &lt; 20”, we have to implement a lambda for this filter so the syntax is using a lambda to check the filter (row[2] &lt; 20), which hurts programmability and is error-prone (coding error, type errors, </a:t>
            </a:r>
            <a:r>
              <a:rPr lang="en-US" dirty="0" err="1"/>
              <a:t>etc</a:t>
            </a:r>
            <a:r>
              <a:rPr lang="en-US" dirty="0"/>
              <a:t>).</a:t>
            </a:r>
            <a:endParaRPr dirty="0"/>
          </a:p>
          <a:p>
            <a:pPr marL="0" lvl="0" indent="0" algn="l" rtl="0">
              <a:spcBef>
                <a:spcPts val="0"/>
              </a:spcBef>
              <a:spcAft>
                <a:spcPts val="0"/>
              </a:spcAft>
              <a:buNone/>
            </a:pPr>
            <a:r>
              <a:rPr lang="en-US" dirty="0"/>
              <a:t>So, if our queries simply require </a:t>
            </a:r>
            <a:r>
              <a:rPr lang="en-US" sz="1200" b="0" i="0" u="none" strike="noStrike" dirty="0">
                <a:solidFill>
                  <a:schemeClr val="dk1"/>
                </a:solidFill>
                <a:latin typeface="Arial"/>
                <a:ea typeface="Arial"/>
                <a:cs typeface="Arial"/>
                <a:sym typeface="Arial"/>
              </a:rPr>
              <a:t>filters, maps, aggregation, averages, sum, then RDDs make programming more complex than SQL. [1]</a:t>
            </a:r>
            <a:endParaRPr dirty="0"/>
          </a:p>
          <a:p>
            <a:pPr marL="0" lvl="0" indent="0" algn="l" rtl="0">
              <a:spcBef>
                <a:spcPts val="0"/>
              </a:spcBef>
              <a:spcAft>
                <a:spcPts val="0"/>
              </a:spcAft>
              <a:buNone/>
            </a:pPr>
            <a:endParaRPr sz="1200" b="0" i="0" u="none" strike="noStrik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a:t>Spark SQL conveniently blurs the lines between RDDs and relational tables. Unifying these powerful abstractions makes it easy for developers to intermix SQL commands querying external data with complex analytics, all within in a single application. Furthermore, by relying on SQL, the developers reclaim schema information and can use query optimization techniques.</a:t>
            </a:r>
            <a:endParaRPr dirty="0"/>
          </a:p>
        </p:txBody>
      </p:sp>
      <p:sp>
        <p:nvSpPr>
          <p:cNvPr id="882" name="Google Shape;882;p46: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47: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889" name="Google Shape;889;p47: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48: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896" name="Google Shape;896;p48: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49: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3" name="Google Shape;903;p49: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DataFrame is a distributed collection of data ordered into named columns. You might remember a table in relational database. Spark DataFrame is similar to that.</a:t>
            </a:r>
            <a:endParaRPr/>
          </a:p>
          <a:p>
            <a:pPr marL="0" lvl="0" indent="0" algn="l" rtl="0">
              <a:spcBef>
                <a:spcPts val="0"/>
              </a:spcBef>
              <a:spcAft>
                <a:spcPts val="0"/>
              </a:spcAft>
              <a:buNone/>
            </a:pPr>
            <a:r>
              <a:rPr lang="en-US"/>
              <a:t>Dataframes are RDDs with schema information which allows efficient access of the attributes of the dataset.</a:t>
            </a:r>
            <a:endParaRPr/>
          </a:p>
          <a:p>
            <a:pPr marL="0" lvl="0" indent="0" algn="l" rtl="0">
              <a:spcBef>
                <a:spcPts val="0"/>
              </a:spcBef>
              <a:spcAft>
                <a:spcPts val="0"/>
              </a:spcAft>
              <a:buNone/>
            </a:pPr>
            <a:r>
              <a:rPr lang="en-US"/>
              <a:t>Using this approach it is easier for a user to express queries over the rdds, and allows for SQL optimizations, such as columnar storage and caches.</a:t>
            </a:r>
            <a:endParaRPr/>
          </a:p>
          <a:p>
            <a:pPr marL="0" lvl="0" indent="0" algn="l" rtl="0">
              <a:spcBef>
                <a:spcPts val="0"/>
              </a:spcBef>
              <a:spcAft>
                <a:spcPts val="0"/>
              </a:spcAft>
              <a:buNone/>
            </a:pPr>
            <a:endParaRPr/>
          </a:p>
          <a:p>
            <a:pPr marL="0" lvl="0" indent="0" algn="l" rtl="0">
              <a:spcBef>
                <a:spcPts val="0"/>
              </a:spcBef>
              <a:spcAft>
                <a:spcPts val="0"/>
              </a:spcAft>
              <a:buNone/>
            </a:pPr>
            <a:r>
              <a:rPr lang="en-US"/>
              <a:t>Spark SQL offers much tighter integration between relational and procedural processing compared to DBMS, through a declarative API that integrates</a:t>
            </a:r>
            <a:endParaRPr/>
          </a:p>
          <a:p>
            <a:pPr marL="0" lvl="0" indent="0" algn="l" rtl="0">
              <a:spcBef>
                <a:spcPts val="0"/>
              </a:spcBef>
              <a:spcAft>
                <a:spcPts val="0"/>
              </a:spcAft>
              <a:buNone/>
            </a:pPr>
            <a:r>
              <a:rPr lang="en-US"/>
              <a:t>with procedural Spark code.</a:t>
            </a:r>
            <a:endParaRPr/>
          </a:p>
          <a:p>
            <a:pPr marL="0" lvl="0" indent="0" algn="l" rtl="0">
              <a:spcBef>
                <a:spcPts val="0"/>
              </a:spcBef>
              <a:spcAft>
                <a:spcPts val="0"/>
              </a:spcAft>
              <a:buNone/>
            </a:pPr>
            <a:r>
              <a:rPr lang="en-US"/>
              <a:t>Second, by using a declarative language, it allows for a highly extensible optimizer, based on the features of the Scala programming</a:t>
            </a:r>
            <a:endParaRPr/>
          </a:p>
          <a:p>
            <a:pPr marL="0" lvl="0" indent="0" algn="l" rtl="0">
              <a:spcBef>
                <a:spcPts val="0"/>
              </a:spcBef>
              <a:spcAft>
                <a:spcPts val="0"/>
              </a:spcAft>
              <a:buNone/>
            </a:pPr>
            <a:r>
              <a:rPr lang="en-US"/>
              <a:t>language, that makes it easy to add composable rules, control code generation, and define extension points.</a:t>
            </a:r>
            <a:endParaRPr/>
          </a:p>
        </p:txBody>
      </p:sp>
      <p:sp>
        <p:nvSpPr>
          <p:cNvPr id="904" name="Google Shape;904;p49: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50: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14" name="Google Shape;914;p50: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Spark SQL uses a nested data model based on Hive for tables and DataFrames. (</a:t>
            </a:r>
            <a:r>
              <a:rPr lang="en-US" i="1"/>
              <a:t>Hive</a:t>
            </a:r>
            <a:r>
              <a:rPr lang="en-US"/>
              <a:t> is an ETL and data warehouse tool on top of Hadoop ecosystem and used for processing structured and semi structured data.)</a:t>
            </a:r>
            <a:endParaRPr/>
          </a:p>
          <a:p>
            <a:pPr marL="0" lvl="0" indent="0" algn="l" rtl="0">
              <a:spcBef>
                <a:spcPts val="0"/>
              </a:spcBef>
              <a:spcAft>
                <a:spcPts val="0"/>
              </a:spcAft>
              <a:buNone/>
            </a:pPr>
            <a:r>
              <a:rPr lang="en-US"/>
              <a:t>This data model is more expressive than purely relational data in traditional SQL systems and is crucial for applications that process rich data formats.</a:t>
            </a:r>
            <a:endParaRPr/>
          </a:p>
          <a:p>
            <a:pPr marL="0" lvl="0" indent="0" algn="l" rtl="0">
              <a:spcBef>
                <a:spcPts val="0"/>
              </a:spcBef>
              <a:spcAft>
                <a:spcPts val="0"/>
              </a:spcAft>
              <a:buNone/>
            </a:pPr>
            <a:endParaRPr/>
          </a:p>
          <a:p>
            <a:pPr marL="0" lvl="0" indent="0" algn="l" rtl="0">
              <a:spcBef>
                <a:spcPts val="0"/>
              </a:spcBef>
              <a:spcAft>
                <a:spcPts val="0"/>
              </a:spcAft>
              <a:buNone/>
            </a:pPr>
            <a:r>
              <a:rPr lang="en-US"/>
              <a:t>SparkSQL supports all major SQL data types, including boolean, integer, double, decimal, string, date, and timestamp, as well as complex (i.e., non-atomic) data types: structs, arrays, maps and unions. Complex data types can also be nested together to create more powerful types.. In addition, Spark SQL also supports user-defined types.</a:t>
            </a:r>
            <a:endParaRPr/>
          </a:p>
          <a:p>
            <a:pPr marL="0" lvl="0" indent="0" algn="l" rtl="0">
              <a:spcBef>
                <a:spcPts val="0"/>
              </a:spcBef>
              <a:spcAft>
                <a:spcPts val="0"/>
              </a:spcAft>
              <a:buNone/>
            </a:pPr>
            <a:endParaRPr/>
          </a:p>
          <a:p>
            <a:pPr marL="0" lvl="0" indent="0" algn="l" rtl="0">
              <a:spcBef>
                <a:spcPts val="0"/>
              </a:spcBef>
              <a:spcAft>
                <a:spcPts val="0"/>
              </a:spcAft>
              <a:buNone/>
            </a:pPr>
            <a:r>
              <a:rPr lang="en-US"/>
              <a:t>Unlike many traditional DBMSes, Spark SQL provides first-class support for complex data types in the query language and the API.</a:t>
            </a:r>
            <a:endParaRPr/>
          </a:p>
        </p:txBody>
      </p:sp>
      <p:sp>
        <p:nvSpPr>
          <p:cNvPr id="915" name="Google Shape;915;p50: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51: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2" name="Google Shape;922;p51: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A dataframe is an rdd with schema information. </a:t>
            </a:r>
            <a:endParaRPr/>
          </a:p>
          <a:p>
            <a:pPr marL="0" lvl="0" indent="0" algn="l" rtl="0">
              <a:spcBef>
                <a:spcPts val="0"/>
              </a:spcBef>
              <a:spcAft>
                <a:spcPts val="0"/>
              </a:spcAft>
              <a:buNone/>
            </a:pPr>
            <a:endParaRPr/>
          </a:p>
          <a:p>
            <a:pPr marL="0" lvl="0" indent="0" algn="l" rtl="0">
              <a:spcBef>
                <a:spcPts val="0"/>
              </a:spcBef>
              <a:spcAft>
                <a:spcPts val="0"/>
              </a:spcAft>
              <a:buNone/>
            </a:pPr>
            <a:r>
              <a:rPr lang="en-US"/>
              <a:t>For example, the RDD on the left-hand-side is basically a parsed CSV, there are no column names and specific structure that. The tuples are stored as objects and offer only array-like access to fields.</a:t>
            </a:r>
            <a:endParaRPr/>
          </a:p>
          <a:p>
            <a:pPr marL="0" lvl="0" indent="0" algn="l" rtl="0">
              <a:spcBef>
                <a:spcPts val="0"/>
              </a:spcBef>
              <a:spcAft>
                <a:spcPts val="0"/>
              </a:spcAft>
              <a:buNone/>
            </a:pPr>
            <a:endParaRPr/>
          </a:p>
          <a:p>
            <a:pPr marL="0" lvl="0" indent="0" algn="l" rtl="0">
              <a:spcBef>
                <a:spcPts val="0"/>
              </a:spcBef>
              <a:spcAft>
                <a:spcPts val="0"/>
              </a:spcAft>
              <a:buNone/>
            </a:pPr>
            <a:r>
              <a:rPr lang="en-US"/>
              <a:t>Also, the rows are stored as Java objects, which incurs an additional memory footprint, and not in an efficient storage layout, such as columnar.</a:t>
            </a:r>
            <a:endParaRPr/>
          </a:p>
          <a:p>
            <a:pPr marL="0" lvl="0" indent="0" algn="l" rtl="0">
              <a:spcBef>
                <a:spcPts val="0"/>
              </a:spcBef>
              <a:spcAft>
                <a:spcPts val="0"/>
              </a:spcAft>
              <a:buNone/>
            </a:pPr>
            <a:endParaRPr/>
          </a:p>
          <a:p>
            <a:pPr marL="0" lvl="0" indent="0" algn="l" rtl="0">
              <a:spcBef>
                <a:spcPts val="0"/>
              </a:spcBef>
              <a:spcAft>
                <a:spcPts val="0"/>
              </a:spcAft>
              <a:buNone/>
            </a:pPr>
            <a:r>
              <a:rPr lang="en-US"/>
              <a:t>DataFrames are collections of structured records that can be manipulated using Spark’s procedural API, or using new relational APIs that allow richer optimizations.</a:t>
            </a:r>
            <a:endParaRPr/>
          </a:p>
          <a:p>
            <a:pPr marL="0" lvl="0" indent="0" algn="l" rtl="0">
              <a:spcBef>
                <a:spcPts val="0"/>
              </a:spcBef>
              <a:spcAft>
                <a:spcPts val="0"/>
              </a:spcAft>
              <a:buNone/>
            </a:pPr>
            <a:endParaRPr/>
          </a:p>
          <a:p>
            <a:pPr marL="0" lvl="0" indent="0" algn="l" rtl="0">
              <a:spcBef>
                <a:spcPts val="0"/>
              </a:spcBef>
              <a:spcAft>
                <a:spcPts val="0"/>
              </a:spcAft>
              <a:buNone/>
            </a:pPr>
            <a:r>
              <a:rPr lang="en-US"/>
              <a:t>(animation continues)</a:t>
            </a:r>
            <a:endParaRPr/>
          </a:p>
        </p:txBody>
      </p:sp>
      <p:sp>
        <p:nvSpPr>
          <p:cNvPr id="923" name="Google Shape;923;p51: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9: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lnSpc>
                <a:spcPct val="100000"/>
              </a:lnSpc>
              <a:spcBef>
                <a:spcPts val="360"/>
              </a:spcBef>
              <a:spcAft>
                <a:spcPts val="0"/>
              </a:spcAft>
              <a:buSzPts val="1400"/>
              <a:buNone/>
            </a:pPr>
            <a:endParaRPr/>
          </a:p>
        </p:txBody>
      </p:sp>
      <p:sp>
        <p:nvSpPr>
          <p:cNvPr id="612" name="Google Shape;612;p29: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52: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37" name="Google Shape;937;p52: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DataFrames can be created directly from Spark’s built-in distributed collections of Java/Python objects, enabling relational processing in existing Spark programs.</a:t>
            </a:r>
            <a:endParaRPr/>
          </a:p>
          <a:p>
            <a:pPr marL="0" lvl="0" indent="0" algn="l" rtl="0">
              <a:spcBef>
                <a:spcPts val="0"/>
              </a:spcBef>
              <a:spcAft>
                <a:spcPts val="0"/>
              </a:spcAft>
              <a:buNone/>
            </a:pPr>
            <a:endParaRPr/>
          </a:p>
          <a:p>
            <a:pPr marL="0" lvl="0" indent="0" algn="l" rtl="0">
              <a:spcBef>
                <a:spcPts val="0"/>
              </a:spcBef>
              <a:spcAft>
                <a:spcPts val="0"/>
              </a:spcAft>
              <a:buNone/>
            </a:pPr>
            <a:r>
              <a:rPr lang="en-US"/>
              <a:t>Like RDDs, operations on dataframes create new dataframes that can then be used in turn.</a:t>
            </a:r>
            <a:endParaRPr/>
          </a:p>
          <a:p>
            <a:pPr marL="0" lvl="0" indent="0" algn="l" rtl="0">
              <a:spcBef>
                <a:spcPts val="0"/>
              </a:spcBef>
              <a:spcAft>
                <a:spcPts val="0"/>
              </a:spcAft>
              <a:buNone/>
            </a:pPr>
            <a:endParaRPr/>
          </a:p>
          <a:p>
            <a:pPr marL="0" lvl="0" indent="0" algn="l" rtl="0">
              <a:spcBef>
                <a:spcPts val="0"/>
              </a:spcBef>
              <a:spcAft>
                <a:spcPts val="0"/>
              </a:spcAft>
              <a:buNone/>
            </a:pPr>
            <a:r>
              <a:rPr lang="en-US"/>
              <a:t>Another option for creating Dataframes is connectors. Connectors are interfaces to data sources (e.g. external files, databases, other distributed systems) and allow frameworks to read dataframes from other sources. This feature enables developers to set up complex data pipelines across systems. Some connectors enhance performance by exposing the capabilities of the data source e.g. filter pushdown inside a database will significantly reduce extracted and transferred data</a:t>
            </a:r>
            <a:endParaRPr/>
          </a:p>
        </p:txBody>
      </p:sp>
      <p:sp>
        <p:nvSpPr>
          <p:cNvPr id="938" name="Google Shape;938;p52: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53: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2" name="Google Shape;952;p53: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Users can perform relational operations on DataFrames using a domain-specific language (DSL) similar to R data frames and Python Pandas. The DSL of</a:t>
            </a:r>
            <a:endParaRPr/>
          </a:p>
          <a:p>
            <a:pPr marL="0" marR="0" lvl="0" indent="0" algn="l" rtl="0">
              <a:lnSpc>
                <a:spcPct val="100000"/>
              </a:lnSpc>
              <a:spcBef>
                <a:spcPts val="0"/>
              </a:spcBef>
              <a:spcAft>
                <a:spcPts val="0"/>
              </a:spcAft>
              <a:buClr>
                <a:schemeClr val="dk1"/>
              </a:buClr>
              <a:buSzPts val="1200"/>
              <a:buFont typeface="Arial"/>
              <a:buNone/>
            </a:pPr>
            <a:r>
              <a:rPr lang="en-US"/>
              <a:t> DataFrames supports all common relational operators from SQL, including projection (select), filter (where), join, and aggregations (groupBy). These operators all take expression objects in a limited DSL (for example a filter takes a an object that represents the predicate expression)</a:t>
            </a: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Queries can be written in two ways:</a:t>
            </a:r>
            <a:endParaRPr/>
          </a:p>
          <a:p>
            <a:pPr marL="171450" marR="0" lvl="0" indent="-171450" algn="l" rtl="0">
              <a:lnSpc>
                <a:spcPct val="100000"/>
              </a:lnSpc>
              <a:spcBef>
                <a:spcPts val="0"/>
              </a:spcBef>
              <a:spcAft>
                <a:spcPts val="0"/>
              </a:spcAft>
              <a:buClr>
                <a:schemeClr val="dk1"/>
              </a:buClr>
              <a:buSzPts val="1200"/>
              <a:buFont typeface="Arial"/>
              <a:buChar char="-"/>
            </a:pPr>
            <a:r>
              <a:rPr lang="en-US"/>
              <a:t>one is to chain operators by computing a sequence of dataframes. This is similar to programming with RDDs</a:t>
            </a:r>
            <a:br>
              <a:rPr lang="en-US"/>
            </a:br>
            <a:r>
              <a:rPr lang="en-US"/>
              <a:t>For example, tmp1 &lt;- select(table1), tmp2 &lt;= tmp1.join(table2) …</a:t>
            </a:r>
            <a:endParaRPr/>
          </a:p>
          <a:p>
            <a:pPr marL="171450" marR="0" lvl="0" indent="-171450" algn="l" rtl="0">
              <a:lnSpc>
                <a:spcPct val="100000"/>
              </a:lnSpc>
              <a:spcBef>
                <a:spcPts val="0"/>
              </a:spcBef>
              <a:spcAft>
                <a:spcPts val="0"/>
              </a:spcAft>
              <a:buClr>
                <a:schemeClr val="dk1"/>
              </a:buClr>
              <a:buSzPts val="1200"/>
              <a:buFont typeface="Arial"/>
              <a:buChar char="-"/>
            </a:pPr>
            <a:r>
              <a:rPr lang="en-US"/>
              <a:t>the second approach is to write SQL. Dataframe SQL is not pure SQL, however. It is extensible as it supports User Defined Functions</a:t>
            </a:r>
            <a:endParaRPr/>
          </a:p>
          <a:p>
            <a:pPr marL="171450" marR="0" lvl="0" indent="-9525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After the query is complete, the produced AST is converted into a query plan using the Catalyst optimizer</a:t>
            </a:r>
            <a:endParaRPr/>
          </a:p>
        </p:txBody>
      </p:sp>
      <p:sp>
        <p:nvSpPr>
          <p:cNvPr id="953" name="Google Shape;953;p53: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54: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0" name="Google Shape;960;p54: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Clr>
                <a:schemeClr val="dk1"/>
              </a:buClr>
              <a:buSzPts val="1200"/>
              <a:buFont typeface="Arial"/>
              <a:buNone/>
            </a:pPr>
            <a:r>
              <a:rPr lang="en-US"/>
              <a:t>The main characteristic of sparkSQL is that it offers a </a:t>
            </a:r>
            <a:r>
              <a:rPr lang="en-US" b="1"/>
              <a:t>declarative language </a:t>
            </a:r>
            <a:r>
              <a:rPr lang="en-US"/>
              <a:t>similar to SQL to allow users easily express their operations and then it can optimize the operation using an extensible optimizer.</a:t>
            </a:r>
            <a:endParaRPr/>
          </a:p>
          <a:p>
            <a:pPr marL="0" lvl="0" indent="0" algn="l" rtl="0">
              <a:spcBef>
                <a:spcPts val="0"/>
              </a:spcBef>
              <a:spcAft>
                <a:spcPts val="0"/>
              </a:spcAft>
              <a:buClr>
                <a:schemeClr val="dk1"/>
              </a:buClr>
              <a:buSzPts val="1200"/>
              <a:buFont typeface="Arial"/>
              <a:buNone/>
            </a:pPr>
            <a:r>
              <a:rPr lang="en-US"/>
              <a:t>So, unlike RDDs, which are often hand-optimized, SparkSQL provides the user with a declarative interface, in which they only need to provide what they want. The optimizer will decide how.</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Based on the RDDs idea, it uses </a:t>
            </a:r>
            <a:r>
              <a:rPr lang="en-US" b="1"/>
              <a:t>lazy evaluation </a:t>
            </a:r>
            <a:r>
              <a:rPr lang="en-US"/>
              <a:t>to holistically optimize the whole task. Each RDD represents a “logical plan” to compute a dataset, but Spark waits until certain output operations, such as count, to launch a computation. This allows the engine to do some simple query optimization, such as pipelining operations. For instance, Spark can pipeline reading lines from the HDFS file with applying a filter on the lines and computing a running count, so that it never needs to materialize the intermediate lines and output results.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While such optimization is useful as we discussed earlier, it is also </a:t>
            </a:r>
            <a:r>
              <a:rPr lang="en-US" b="1"/>
              <a:t>limited</a:t>
            </a:r>
            <a:r>
              <a:rPr lang="en-US"/>
              <a:t> because the engine does not understand the structure of the data in RDDs (which is arbitrary Java/Python objects) or the semantics of user functions (which contain arbitrary code).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The final phase of query optimization is query compilation which involves generating Java bytecode to run on each machine. Because Spark SQL often operates on in-memory datasets, where processing is CPU-bound, it supports code generation to speed up execution, and avoid interpretation overhead.</a:t>
            </a:r>
            <a:endParaRPr/>
          </a:p>
        </p:txBody>
      </p:sp>
      <p:sp>
        <p:nvSpPr>
          <p:cNvPr id="961" name="Google Shape;961;p54: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55: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7" name="Google Shape;967;p55: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While the popularity of relational systems shows that users often prefer writing declarative queries, the relational approach is insufficient for many big data applications.</a:t>
            </a:r>
            <a:endParaRPr/>
          </a:p>
          <a:p>
            <a:pPr marL="0" lvl="0" indent="0" algn="l" rtl="0">
              <a:spcBef>
                <a:spcPts val="0"/>
              </a:spcBef>
              <a:spcAft>
                <a:spcPts val="0"/>
              </a:spcAft>
              <a:buNone/>
            </a:pPr>
            <a:endParaRPr/>
          </a:p>
          <a:p>
            <a:pPr marL="0" lvl="0" indent="0" algn="l" rtl="0">
              <a:spcBef>
                <a:spcPts val="0"/>
              </a:spcBef>
              <a:spcAft>
                <a:spcPts val="0"/>
              </a:spcAft>
              <a:buNone/>
            </a:pPr>
            <a:r>
              <a:rPr lang="en-US" b="1"/>
              <a:t>First</a:t>
            </a:r>
            <a:r>
              <a:rPr lang="en-US"/>
              <a:t>, users want to perform ETL to and from various data sources that might be semi-or unstructured, requiring custom code. </a:t>
            </a:r>
            <a:endParaRPr/>
          </a:p>
          <a:p>
            <a:pPr marL="0" lvl="0" indent="0" algn="l" rtl="0">
              <a:spcBef>
                <a:spcPts val="0"/>
              </a:spcBef>
              <a:spcAft>
                <a:spcPts val="0"/>
              </a:spcAft>
              <a:buNone/>
            </a:pPr>
            <a:r>
              <a:rPr lang="en-US" b="1"/>
              <a:t>Second</a:t>
            </a:r>
            <a:r>
              <a:rPr lang="en-US"/>
              <a:t>, users want to perform advanced analytics, such as machine learning and graph processing, that are challenging to express in relational systems. In practice, we have observed that most data pipelines would ideally be expressed with a combination of both relational queries and complex procedural algorithms. Unfortunately, these two classes of systems—relational and procedural—have until now remained largely disjoint, forcing users to choose one paradigm or the other.</a:t>
            </a:r>
            <a:endParaRPr/>
          </a:p>
          <a:p>
            <a:pPr marL="0" lvl="0" indent="0" algn="l" rtl="0">
              <a:spcBef>
                <a:spcPts val="0"/>
              </a:spcBef>
              <a:spcAft>
                <a:spcPts val="0"/>
              </a:spcAft>
              <a:buNone/>
            </a:pPr>
            <a:r>
              <a:rPr lang="en-US"/>
              <a:t>Spark SQL bridges the gap between the two by providing an easier and more flexible language and allows for the execution of complex operations.</a:t>
            </a:r>
            <a:endParaRPr/>
          </a:p>
          <a:p>
            <a:pPr marL="0" lvl="0" indent="0" algn="l" rtl="0">
              <a:spcBef>
                <a:spcPts val="0"/>
              </a:spcBef>
              <a:spcAft>
                <a:spcPts val="0"/>
              </a:spcAft>
              <a:buNone/>
            </a:pPr>
            <a:endParaRPr/>
          </a:p>
          <a:p>
            <a:pPr marL="0" lvl="0" indent="0" algn="l" rtl="0">
              <a:spcBef>
                <a:spcPts val="0"/>
              </a:spcBef>
              <a:spcAft>
                <a:spcPts val="0"/>
              </a:spcAft>
              <a:buNone/>
            </a:pPr>
            <a:r>
              <a:rPr lang="en-US" b="1"/>
              <a:t>Third</a:t>
            </a:r>
            <a:r>
              <a:rPr lang="en-US"/>
              <a:t>, it allows for holistic optimization using Catalyst optimizer.</a:t>
            </a:r>
            <a:endParaRPr/>
          </a:p>
          <a:p>
            <a:pPr marL="0" lvl="0" indent="0" algn="l" rtl="0">
              <a:spcBef>
                <a:spcPts val="0"/>
              </a:spcBef>
              <a:spcAft>
                <a:spcPts val="0"/>
              </a:spcAft>
              <a:buNone/>
            </a:pPr>
            <a:endParaRPr/>
          </a:p>
        </p:txBody>
      </p:sp>
      <p:sp>
        <p:nvSpPr>
          <p:cNvPr id="968" name="Google Shape;968;p55: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56: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75" name="Google Shape;975;p56: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spcBef>
                <a:spcPts val="0"/>
              </a:spcBef>
              <a:spcAft>
                <a:spcPts val="0"/>
              </a:spcAft>
              <a:buNone/>
            </a:pPr>
            <a:r>
              <a:rPr lang="en-US"/>
              <a:t>To conclude, Dataframes enhance the dataflow model by extending it with a schema and wrapping it with an SQL-like language. In the background, however, it is still a dataflow program running.</a:t>
            </a:r>
            <a:endParaRPr/>
          </a:p>
          <a:p>
            <a:pPr marL="0" lvl="0" indent="0" algn="l" rtl="0">
              <a:spcBef>
                <a:spcPts val="0"/>
              </a:spcBef>
              <a:spcAft>
                <a:spcPts val="0"/>
              </a:spcAft>
              <a:buNone/>
            </a:pPr>
            <a:endParaRPr/>
          </a:p>
          <a:p>
            <a:pPr marL="0" lvl="0" indent="0" algn="l" rtl="0">
              <a:spcBef>
                <a:spcPts val="0"/>
              </a:spcBef>
              <a:spcAft>
                <a:spcPts val="0"/>
              </a:spcAft>
              <a:buNone/>
            </a:pPr>
            <a:r>
              <a:rPr lang="en-US"/>
              <a:t>Spark and other “big data” frameworks have been successful because of the flexibility they offer. Dataframes preserve the flexibility, offering complex types and udfs, but also provide declarative programming which is crucial for performance and for programmability, as it hides performance optimizations.</a:t>
            </a:r>
            <a:endParaRPr/>
          </a:p>
        </p:txBody>
      </p:sp>
      <p:sp>
        <p:nvSpPr>
          <p:cNvPr id="976" name="Google Shape;976;p56: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57: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0"/>
              </a:spcBef>
              <a:spcAft>
                <a:spcPts val="0"/>
              </a:spcAft>
              <a:buNone/>
            </a:pPr>
            <a:endParaRPr/>
          </a:p>
        </p:txBody>
      </p:sp>
      <p:sp>
        <p:nvSpPr>
          <p:cNvPr id="983" name="Google Shape;983;p57: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7: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lnSpc>
                <a:spcPct val="100000"/>
              </a:lnSpc>
              <a:spcBef>
                <a:spcPts val="360"/>
              </a:spcBef>
              <a:spcAft>
                <a:spcPts val="0"/>
              </a:spcAft>
              <a:buSzPts val="1400"/>
              <a:buNone/>
            </a:pPr>
            <a:endParaRPr/>
          </a:p>
        </p:txBody>
      </p:sp>
      <p:sp>
        <p:nvSpPr>
          <p:cNvPr id="655" name="Google Shape;655;p27: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31:notes"/>
          <p:cNvSpPr txBox="1">
            <a:spLocks noGrp="1"/>
          </p:cNvSpPr>
          <p:nvPr>
            <p:ph type="body" idx="1"/>
          </p:nvPr>
        </p:nvSpPr>
        <p:spPr>
          <a:xfrm>
            <a:off x="709931" y="4862101"/>
            <a:ext cx="5679440" cy="4605249"/>
          </a:xfrm>
          <a:prstGeom prst="rect">
            <a:avLst/>
          </a:prstGeom>
        </p:spPr>
        <p:txBody>
          <a:bodyPr spcFirstLastPara="1" wrap="square" lIns="94700" tIns="47350" rIns="94700" bIns="47350" anchor="t" anchorCtr="0">
            <a:noAutofit/>
          </a:bodyPr>
          <a:lstStyle/>
          <a:p>
            <a:pPr marL="0" lvl="0" indent="0" algn="l" rtl="0">
              <a:spcBef>
                <a:spcPts val="360"/>
              </a:spcBef>
              <a:spcAft>
                <a:spcPts val="0"/>
              </a:spcAft>
              <a:buNone/>
            </a:pPr>
            <a:endParaRPr/>
          </a:p>
        </p:txBody>
      </p:sp>
      <p:sp>
        <p:nvSpPr>
          <p:cNvPr id="695" name="Google Shape;695;p31:notes"/>
          <p:cNvSpPr>
            <a:spLocks noGrp="1" noRot="1" noChangeAspect="1"/>
          </p:cNvSpPr>
          <p:nvPr>
            <p:ph type="sldImg" idx="2"/>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32:notes"/>
          <p:cNvSpPr>
            <a:spLocks noGrp="1" noRot="1" noChangeAspect="1"/>
          </p:cNvSpPr>
          <p:nvPr>
            <p:ph type="sldImg" idx="2"/>
          </p:nvPr>
        </p:nvSpPr>
        <p:spPr>
          <a:xfrm>
            <a:off x="117475" y="757238"/>
            <a:ext cx="6607175" cy="3717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2" name="Google Shape;702;p32: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lnSpc>
                <a:spcPct val="100000"/>
              </a:lnSpc>
              <a:spcBef>
                <a:spcPts val="0"/>
              </a:spcBef>
              <a:spcAft>
                <a:spcPts val="0"/>
              </a:spcAft>
              <a:buSzPts val="1400"/>
              <a:buNone/>
            </a:pPr>
            <a:r>
              <a:rPr lang="en-US"/>
              <a:t>One of the key issues with distributed databases is that of server failures. In large scale systems the probability of any one machine failing is very high. Waiting for recovery may not be desirable as it may take too long.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To mitigate failures data can be replicate across servers and if a server fails a server with the data replica can take over it. Such replicas are also useful in balancing load since a transaction can read from either replica.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So far we have assumed that all replicas have the same value which provides strong consistency guarantees to transactions. </a:t>
            </a:r>
            <a:endParaRPr/>
          </a:p>
        </p:txBody>
      </p:sp>
      <p:sp>
        <p:nvSpPr>
          <p:cNvPr id="703" name="Google Shape;703;p32: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33:notes"/>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
        <p:nvSpPr>
          <p:cNvPr id="711" name="Google Shape;711;p33:notes"/>
          <p:cNvSpPr>
            <a:spLocks noGrp="1" noRot="1" noChangeAspect="1"/>
          </p:cNvSpPr>
          <p:nvPr>
            <p:ph type="sldImg" idx="2"/>
          </p:nvPr>
        </p:nvSpPr>
        <p:spPr>
          <a:xfrm>
            <a:off x="117475" y="757238"/>
            <a:ext cx="6607175" cy="3717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2" name="Google Shape;712;p33:notes"/>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p>
            <a:pPr marL="0" lvl="0" indent="0" algn="l" rtl="0">
              <a:lnSpc>
                <a:spcPct val="100000"/>
              </a:lnSpc>
              <a:spcBef>
                <a:spcPts val="0"/>
              </a:spcBef>
              <a:spcAft>
                <a:spcPts val="0"/>
              </a:spcAft>
              <a:buSzPts val="1400"/>
              <a:buNone/>
            </a:pPr>
            <a:r>
              <a:rPr lang="en-US"/>
              <a:t>When using data replication across servers we need to modify all replicas of the data in case of updates. There are 2 ways of doing this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Synchronous replication – update all copies before commit – can read from any replica hence the data distribution is transparent to users</a:t>
            </a:r>
            <a:endParaRPr/>
          </a:p>
          <a:p>
            <a:pPr marL="0" lvl="0" indent="0" algn="l" rtl="0">
              <a:lnSpc>
                <a:spcPct val="100000"/>
              </a:lnSpc>
              <a:spcBef>
                <a:spcPts val="360"/>
              </a:spcBef>
              <a:spcAft>
                <a:spcPts val="0"/>
              </a:spcAft>
              <a:buSzPts val="1400"/>
              <a:buNone/>
            </a:pPr>
            <a:r>
              <a:rPr lang="en-US"/>
              <a:t>Asynchronous replication – modify only local copy, other copies may be updates periodically – users need to be aware of how the data is distributed – read from replicas may not be identical</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2769456"/>
            <a:ext cx="12192000" cy="830997"/>
          </a:xfrm>
          <a:prstGeom prst="rect">
            <a:avLst/>
          </a:prstGeom>
        </p:spPr>
        <p:txBody>
          <a:bodyPr/>
          <a:lstStyle>
            <a:lvl1pPr>
              <a:defRPr sz="4800"/>
            </a:lvl1pPr>
          </a:lstStyle>
          <a:p>
            <a:r>
              <a:rPr lang="en-US"/>
              <a:t>Click to edit Master title style</a:t>
            </a:r>
          </a:p>
        </p:txBody>
      </p:sp>
      <p:sp>
        <p:nvSpPr>
          <p:cNvPr id="13315" name="Rectangle 3"/>
          <p:cNvSpPr>
            <a:spLocks noGrp="1" noChangeArrowheads="1"/>
          </p:cNvSpPr>
          <p:nvPr>
            <p:ph type="subTitle" idx="1"/>
          </p:nvPr>
        </p:nvSpPr>
        <p:spPr>
          <a:xfrm>
            <a:off x="0" y="3886200"/>
            <a:ext cx="12192000" cy="1752600"/>
          </a:xfrm>
          <a:prstGeom prst="rect">
            <a:avLst/>
          </a:prstGeom>
        </p:spPr>
        <p:txBody>
          <a:bodyPr/>
          <a:lstStyle>
            <a:lvl1pPr marL="0" indent="0" algn="ctr">
              <a:buFontTx/>
              <a:buNone/>
              <a:defRPr/>
            </a:lvl1pPr>
          </a:lstStyle>
          <a:p>
            <a:r>
              <a:rPr lang="en-US"/>
              <a:t>Click to edit Master subtitle style</a:t>
            </a:r>
          </a:p>
        </p:txBody>
      </p:sp>
      <p:pic>
        <p:nvPicPr>
          <p:cNvPr id="24" name="Picture 23" descr="dias_color_proposals_0142_3D_medium.jpg">
            <a:extLst>
              <a:ext uri="{FF2B5EF4-FFF2-40B4-BE49-F238E27FC236}">
                <a16:creationId xmlns:a16="http://schemas.microsoft.com/office/drawing/2014/main" id="{E99D345F-44D8-4FFA-8EEC-4320A184FF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28800" cy="711136"/>
          </a:xfrm>
          <a:prstGeom prst="rect">
            <a:avLst/>
          </a:prstGeom>
        </p:spPr>
      </p:pic>
      <p:pic>
        <p:nvPicPr>
          <p:cNvPr id="3" name="Picture 2">
            <a:extLst>
              <a:ext uri="{FF2B5EF4-FFF2-40B4-BE49-F238E27FC236}">
                <a16:creationId xmlns:a16="http://schemas.microsoft.com/office/drawing/2014/main" id="{1A71AD41-797C-4532-93C6-D0F596E603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7846" y="-183291"/>
            <a:ext cx="2291862" cy="992659"/>
          </a:xfrm>
          <a:prstGeom prst="rect">
            <a:avLst/>
          </a:prstGeom>
        </p:spPr>
      </p:pic>
    </p:spTree>
    <p:extLst>
      <p:ext uri="{BB962C8B-B14F-4D97-AF65-F5344CB8AC3E}">
        <p14:creationId xmlns:p14="http://schemas.microsoft.com/office/powerpoint/2010/main" val="51723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75200" y="6172200"/>
            <a:ext cx="2844800" cy="476251"/>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43FC239-7393-457C-9CC3-689C6419CA6F}" type="slidenum">
              <a:rPr lang="en-US"/>
              <a:pPr/>
              <a:t>‹#›</a:t>
            </a:fld>
            <a:endParaRPr lang="en-US"/>
          </a:p>
        </p:txBody>
      </p:sp>
    </p:spTree>
    <p:extLst>
      <p:ext uri="{BB962C8B-B14F-4D97-AF65-F5344CB8AC3E}">
        <p14:creationId xmlns:p14="http://schemas.microsoft.com/office/powerpoint/2010/main" val="145684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3"/>
        <p:cNvGrpSpPr/>
        <p:nvPr/>
      </p:nvGrpSpPr>
      <p:grpSpPr>
        <a:xfrm>
          <a:off x="0" y="0"/>
          <a:ext cx="0" cy="0"/>
          <a:chOff x="0" y="0"/>
          <a:chExt cx="0" cy="0"/>
        </a:xfrm>
      </p:grpSpPr>
      <p:sp>
        <p:nvSpPr>
          <p:cNvPr id="24" name="Google Shape;24;p60"/>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0"/>
          <p:cNvSpPr txBox="1">
            <a:spLocks noGrp="1"/>
          </p:cNvSpPr>
          <p:nvPr>
            <p:ph type="body" idx="1"/>
          </p:nvPr>
        </p:nvSpPr>
        <p:spPr>
          <a:xfrm>
            <a:off x="609600" y="1219200"/>
            <a:ext cx="10972800" cy="4906962"/>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
              <a:defRPr/>
            </a:lvl4pPr>
            <a:lvl5pPr marL="2286000" lvl="4" indent="-342900" algn="l">
              <a:spcBef>
                <a:spcPts val="0"/>
              </a:spcBef>
              <a:spcAft>
                <a:spcPts val="0"/>
              </a:spcAft>
              <a:buClr>
                <a:schemeClr val="dk1"/>
              </a:buClr>
              <a:buSzPts val="1800"/>
              <a:buChar char="»"/>
              <a:defRPr/>
            </a:lvl5pPr>
            <a:lvl6pPr marL="2743200" lvl="5" indent="-342900" algn="l">
              <a:spcBef>
                <a:spcPts val="0"/>
              </a:spcBef>
              <a:spcAft>
                <a:spcPts val="0"/>
              </a:spcAft>
              <a:buClr>
                <a:schemeClr val="dk1"/>
              </a:buClr>
              <a:buSzPts val="1800"/>
              <a:buChar char="»"/>
              <a:defRPr/>
            </a:lvl6pPr>
            <a:lvl7pPr marL="3200400" lvl="6" indent="-342900" algn="l">
              <a:spcBef>
                <a:spcPts val="0"/>
              </a:spcBef>
              <a:spcAft>
                <a:spcPts val="0"/>
              </a:spcAft>
              <a:buClr>
                <a:schemeClr val="dk1"/>
              </a:buClr>
              <a:buSzPts val="1800"/>
              <a:buChar char="»"/>
              <a:defRPr/>
            </a:lvl7pPr>
            <a:lvl8pPr marL="3657600" lvl="7" indent="-342900" algn="l">
              <a:spcBef>
                <a:spcPts val="0"/>
              </a:spcBef>
              <a:spcAft>
                <a:spcPts val="0"/>
              </a:spcAft>
              <a:buClr>
                <a:schemeClr val="dk1"/>
              </a:buClr>
              <a:buSzPts val="1800"/>
              <a:buChar char="»"/>
              <a:defRPr/>
            </a:lvl8pPr>
            <a:lvl9pPr marL="4114800" lvl="8" indent="-342900" algn="l">
              <a:spcBef>
                <a:spcPts val="0"/>
              </a:spcBef>
              <a:spcAft>
                <a:spcPts val="0"/>
              </a:spcAft>
              <a:buClr>
                <a:schemeClr val="dk1"/>
              </a:buClr>
              <a:buSzPts val="1800"/>
              <a:buChar char="»"/>
              <a:defRPr/>
            </a:lvl9pPr>
          </a:lstStyle>
          <a:p>
            <a:endParaRPr/>
          </a:p>
        </p:txBody>
      </p:sp>
      <p:sp>
        <p:nvSpPr>
          <p:cNvPr id="26" name="Google Shape;26;p60"/>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27" name="Google Shape;27;p60"/>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b="0" i="0" u="none" strike="noStrike" cap="none">
                <a:solidFill>
                  <a:srgbClr val="7F7F7F"/>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7F7F7F"/>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7F7F7F"/>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7F7F7F"/>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7F7F7F"/>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7F7F7F"/>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7F7F7F"/>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7F7F7F"/>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6771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2"/>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34" name="Google Shape;34;p62"/>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200" b="0" i="0" u="none" strike="noStrike" cap="none">
                <a:solidFill>
                  <a:srgbClr val="7F7F7F"/>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7F7F7F"/>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7F7F7F"/>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7F7F7F"/>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7F7F7F"/>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7F7F7F"/>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7F7F7F"/>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7F7F7F"/>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3788380"/>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E884C0-A6A5-4D6A-9930-AEC54203A805}"/>
              </a:ext>
            </a:extLst>
          </p:cNvPr>
          <p:cNvSpPr/>
          <p:nvPr userDrawn="1"/>
        </p:nvSpPr>
        <p:spPr>
          <a:xfrm>
            <a:off x="0" y="-1"/>
            <a:ext cx="12192000" cy="320040"/>
          </a:xfrm>
          <a:prstGeom prst="rect">
            <a:avLst/>
          </a:prstGeom>
          <a:solidFill>
            <a:srgbClr val="B51F1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1026" name="Rectangle 2"/>
          <p:cNvSpPr>
            <a:spLocks noGrp="1" noChangeArrowheads="1"/>
          </p:cNvSpPr>
          <p:nvPr>
            <p:ph type="title"/>
          </p:nvPr>
        </p:nvSpPr>
        <p:spPr bwMode="auto">
          <a:xfrm>
            <a:off x="0" y="247231"/>
            <a:ext cx="12192000" cy="861775"/>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609600" y="1295401"/>
            <a:ext cx="109728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00B27BC0-81A3-48F2-A640-796FDBE3B94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15090" y="-137335"/>
            <a:ext cx="1397767" cy="605168"/>
          </a:xfrm>
          <a:prstGeom prst="rect">
            <a:avLst/>
          </a:prstGeom>
        </p:spPr>
      </p:pic>
      <p:pic>
        <p:nvPicPr>
          <p:cNvPr id="31" name="Picture 30" descr="dias_color_proposals_0142_3D_medium.jpg">
            <a:extLst>
              <a:ext uri="{FF2B5EF4-FFF2-40B4-BE49-F238E27FC236}">
                <a16:creationId xmlns:a16="http://schemas.microsoft.com/office/drawing/2014/main" id="{F308F401-E937-4568-AA24-D72F1992AB45}"/>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backgroundRemoval t="4094" b="83041" l="1591" r="98182">
                        <a14:foregroundMark x1="6818" y1="70175" x2="15000" y2="16959"/>
                        <a14:foregroundMark x1="34318" y1="71930" x2="34318" y2="40936"/>
                        <a14:foregroundMark x1="34545" y1="19298" x2="34545" y2="11111"/>
                        <a14:foregroundMark x1="32273" y1="9942" x2="32273" y2="9942"/>
                        <a14:foregroundMark x1="42955" y1="74854" x2="53409" y2="15789"/>
                        <a14:foregroundMark x1="64318" y1="74269" x2="53636" y2="15789"/>
                        <a14:foregroundMark x1="50455" y1="57895" x2="54318" y2="52632"/>
                        <a14:backgroundMark x1="15909" y1="32749" x2="11591" y2="65497"/>
                        <a14:backgroundMark x1="22273" y1="12865" x2="29773" y2="61404"/>
                        <a14:backgroundMark x1="57955" y1="11696" x2="67500" y2="68421"/>
                        <a14:backgroundMark x1="47273" y1="76023" x2="59318" y2="76023"/>
                        <a14:backgroundMark x1="50847" y1="46739" x2="52966" y2="34783"/>
                      </a14:backgroundRemoval>
                    </a14:imgEffect>
                  </a14:imgLayer>
                </a14:imgProps>
              </a:ext>
              <a:ext uri="{28A0092B-C50C-407E-A947-70E740481C1C}">
                <a14:useLocalDpi xmlns:a14="http://schemas.microsoft.com/office/drawing/2010/main" val="0"/>
              </a:ext>
            </a:extLst>
          </a:blip>
          <a:stretch>
            <a:fillRect/>
          </a:stretch>
        </p:blipFill>
        <p:spPr>
          <a:xfrm>
            <a:off x="88900" y="-20340"/>
            <a:ext cx="1066800" cy="414831"/>
          </a:xfrm>
          <a:prstGeom prst="rect">
            <a:avLst/>
          </a:prstGeom>
        </p:spPr>
      </p:pic>
      <p:sp>
        <p:nvSpPr>
          <p:cNvPr id="1030" name="Rectangle 6"/>
          <p:cNvSpPr>
            <a:spLocks noGrp="1" noChangeArrowheads="1"/>
          </p:cNvSpPr>
          <p:nvPr>
            <p:ph type="sldNum" sz="quarter" idx="4"/>
          </p:nvPr>
        </p:nvSpPr>
        <p:spPr bwMode="auto">
          <a:xfrm>
            <a:off x="8737600" y="6245225"/>
            <a:ext cx="32512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1">
                    <a:lumMod val="50000"/>
                  </a:schemeClr>
                </a:solidFill>
              </a:defRPr>
            </a:lvl1pPr>
          </a:lstStyle>
          <a:p>
            <a:fld id="{E150ECFD-5807-44D9-AF3B-3260B807F6AB}" type="slidenum">
              <a:rPr lang="en-US" smtClean="0"/>
              <a:pPr/>
              <a:t>‹#›</a:t>
            </a:fld>
            <a:endParaRPr lang="en-US"/>
          </a:p>
        </p:txBody>
      </p:sp>
    </p:spTree>
    <p:extLst>
      <p:ext uri="{BB962C8B-B14F-4D97-AF65-F5344CB8AC3E}">
        <p14:creationId xmlns:p14="http://schemas.microsoft.com/office/powerpoint/2010/main" val="2341703427"/>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69" r:id="rId4"/>
  </p:sldLayoutIdLst>
  <p:hf hdr="0" dt="0"/>
  <p:txStyles>
    <p:titleStyle>
      <a:lvl1pPr algn="ctr" rtl="0" eaLnBrk="1" fontAlgn="base" hangingPunct="1">
        <a:spcBef>
          <a:spcPct val="0"/>
        </a:spcBef>
        <a:spcAft>
          <a:spcPct val="0"/>
        </a:spcAft>
        <a:defRPr sz="4800" b="1">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cs typeface="Arial" charset="0"/>
        </a:defRPr>
      </a:lvl2pPr>
      <a:lvl3pPr algn="l" rtl="0" eaLnBrk="1" fontAlgn="base" hangingPunct="1">
        <a:spcBef>
          <a:spcPct val="0"/>
        </a:spcBef>
        <a:spcAft>
          <a:spcPct val="0"/>
        </a:spcAft>
        <a:defRPr sz="4400">
          <a:solidFill>
            <a:schemeClr val="tx2"/>
          </a:solidFill>
          <a:latin typeface="Calibri" pitchFamily="34" charset="0"/>
          <a:cs typeface="Arial" charset="0"/>
        </a:defRPr>
      </a:lvl3pPr>
      <a:lvl4pPr algn="l" rtl="0" eaLnBrk="1" fontAlgn="base" hangingPunct="1">
        <a:spcBef>
          <a:spcPct val="0"/>
        </a:spcBef>
        <a:spcAft>
          <a:spcPct val="0"/>
        </a:spcAft>
        <a:defRPr sz="4400">
          <a:solidFill>
            <a:schemeClr val="tx2"/>
          </a:solidFill>
          <a:latin typeface="Calibri" pitchFamily="34" charset="0"/>
          <a:cs typeface="Arial" charset="0"/>
        </a:defRPr>
      </a:lvl4pPr>
      <a:lvl5pPr algn="l" rtl="0" eaLnBrk="1" fontAlgn="base" hangingPunct="1">
        <a:spcBef>
          <a:spcPct val="0"/>
        </a:spcBef>
        <a:spcAft>
          <a:spcPct val="0"/>
        </a:spcAft>
        <a:defRPr sz="4400">
          <a:solidFill>
            <a:schemeClr val="tx2"/>
          </a:solidFill>
          <a:latin typeface="Calibri" pitchFamily="34" charset="0"/>
          <a:cs typeface="Arial" charset="0"/>
        </a:defRPr>
      </a:lvl5pPr>
      <a:lvl6pPr marL="457189" algn="l" rtl="0" eaLnBrk="1" fontAlgn="base" hangingPunct="1">
        <a:spcBef>
          <a:spcPct val="0"/>
        </a:spcBef>
        <a:spcAft>
          <a:spcPct val="0"/>
        </a:spcAft>
        <a:defRPr sz="4400">
          <a:solidFill>
            <a:schemeClr val="tx2"/>
          </a:solidFill>
          <a:latin typeface="Calibri" pitchFamily="34" charset="0"/>
          <a:cs typeface="Arial" charset="0"/>
        </a:defRPr>
      </a:lvl6pPr>
      <a:lvl7pPr marL="914377" algn="l" rtl="0" eaLnBrk="1" fontAlgn="base" hangingPunct="1">
        <a:spcBef>
          <a:spcPct val="0"/>
        </a:spcBef>
        <a:spcAft>
          <a:spcPct val="0"/>
        </a:spcAft>
        <a:defRPr sz="4400">
          <a:solidFill>
            <a:schemeClr val="tx2"/>
          </a:solidFill>
          <a:latin typeface="Calibri" pitchFamily="34" charset="0"/>
          <a:cs typeface="Arial" charset="0"/>
        </a:defRPr>
      </a:lvl7pPr>
      <a:lvl8pPr marL="1371566" algn="l" rtl="0" eaLnBrk="1" fontAlgn="base" hangingPunct="1">
        <a:spcBef>
          <a:spcPct val="0"/>
        </a:spcBef>
        <a:spcAft>
          <a:spcPct val="0"/>
        </a:spcAft>
        <a:defRPr sz="4400">
          <a:solidFill>
            <a:schemeClr val="tx2"/>
          </a:solidFill>
          <a:latin typeface="Calibri" pitchFamily="34" charset="0"/>
          <a:cs typeface="Arial" charset="0"/>
        </a:defRPr>
      </a:lvl8pPr>
      <a:lvl9pPr marL="1828754" algn="l" rtl="0" eaLnBrk="1" fontAlgn="base" hangingPunct="1">
        <a:spcBef>
          <a:spcPct val="0"/>
        </a:spcBef>
        <a:spcAft>
          <a:spcPct val="0"/>
        </a:spcAft>
        <a:defRPr sz="4400">
          <a:solidFill>
            <a:schemeClr val="tx2"/>
          </a:solidFill>
          <a:latin typeface="Calibri" pitchFamily="34" charset="0"/>
          <a:cs typeface="Arial" charset="0"/>
        </a:defRPr>
      </a:lvl9pPr>
    </p:titleStyle>
    <p:bodyStyle>
      <a:lvl1pPr marL="342891" indent="-342891" algn="l" rtl="0" eaLnBrk="1" fontAlgn="base"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cs typeface="+mn-cs"/>
        </a:defRPr>
      </a:lvl2pPr>
      <a:lvl3pPr marL="1142971" indent="-228594" algn="l" rtl="0" eaLnBrk="1" fontAlgn="base" hangingPunct="1">
        <a:spcBef>
          <a:spcPct val="20000"/>
        </a:spcBef>
        <a:spcAft>
          <a:spcPct val="0"/>
        </a:spcAft>
        <a:buChar char="•"/>
        <a:defRPr sz="2400">
          <a:solidFill>
            <a:schemeClr val="tx1"/>
          </a:solidFill>
          <a:latin typeface="+mn-lt"/>
          <a:cs typeface="+mn-cs"/>
        </a:defRPr>
      </a:lvl3pPr>
      <a:lvl4pPr marL="1600160" indent="-228594" algn="l" rtl="0" eaLnBrk="1" fontAlgn="base" hangingPunct="1">
        <a:spcBef>
          <a:spcPct val="20000"/>
        </a:spcBef>
        <a:spcAft>
          <a:spcPct val="0"/>
        </a:spcAft>
        <a:buChar char="–"/>
        <a:defRPr sz="2400">
          <a:solidFill>
            <a:schemeClr val="tx1"/>
          </a:solidFill>
          <a:latin typeface="+mn-lt"/>
          <a:cs typeface="+mn-cs"/>
        </a:defRPr>
      </a:lvl4pPr>
      <a:lvl5pPr marL="2057349" indent="-228594" algn="l" rtl="0" eaLnBrk="1" fontAlgn="base" hangingPunct="1">
        <a:spcBef>
          <a:spcPct val="20000"/>
        </a:spcBef>
        <a:spcAft>
          <a:spcPct val="0"/>
        </a:spcAft>
        <a:buChar char="»"/>
        <a:defRPr sz="2400">
          <a:solidFill>
            <a:schemeClr val="tx1"/>
          </a:solidFill>
          <a:latin typeface="+mn-lt"/>
          <a:cs typeface="+mn-cs"/>
        </a:defRPr>
      </a:lvl5pPr>
      <a:lvl6pPr marL="2514537" indent="-228594" algn="l" rtl="0" eaLnBrk="1" fontAlgn="base" hangingPunct="1">
        <a:spcBef>
          <a:spcPct val="20000"/>
        </a:spcBef>
        <a:spcAft>
          <a:spcPct val="0"/>
        </a:spcAft>
        <a:buChar char="»"/>
        <a:defRPr>
          <a:solidFill>
            <a:schemeClr val="tx1"/>
          </a:solidFill>
          <a:latin typeface="+mn-lt"/>
          <a:cs typeface="+mn-cs"/>
        </a:defRPr>
      </a:lvl6pPr>
      <a:lvl7pPr marL="2971726" indent="-228594" algn="l" rtl="0" eaLnBrk="1" fontAlgn="base" hangingPunct="1">
        <a:spcBef>
          <a:spcPct val="20000"/>
        </a:spcBef>
        <a:spcAft>
          <a:spcPct val="0"/>
        </a:spcAft>
        <a:buChar char="»"/>
        <a:defRPr>
          <a:solidFill>
            <a:schemeClr val="tx1"/>
          </a:solidFill>
          <a:latin typeface="+mn-lt"/>
          <a:cs typeface="+mn-cs"/>
        </a:defRPr>
      </a:lvl7pPr>
      <a:lvl8pPr marL="3428914" indent="-228594" algn="l" rtl="0" eaLnBrk="1" fontAlgn="base" hangingPunct="1">
        <a:spcBef>
          <a:spcPct val="20000"/>
        </a:spcBef>
        <a:spcAft>
          <a:spcPct val="0"/>
        </a:spcAft>
        <a:buChar char="»"/>
        <a:defRPr>
          <a:solidFill>
            <a:schemeClr val="tx1"/>
          </a:solidFill>
          <a:latin typeface="+mn-lt"/>
          <a:cs typeface="+mn-cs"/>
        </a:defRPr>
      </a:lvl8pPr>
      <a:lvl9pPr marL="3886103" indent="-228594"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moodle.epfl.ch/mod/choice/view.php?id=132646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Google Shape;91;p1">
            <a:extLst>
              <a:ext uri="{FF2B5EF4-FFF2-40B4-BE49-F238E27FC236}">
                <a16:creationId xmlns:a16="http://schemas.microsoft.com/office/drawing/2014/main" id="{8124F049-60BB-3F07-C421-3F61D8EC1BFB}"/>
              </a:ext>
            </a:extLst>
          </p:cNvPr>
          <p:cNvSpPr txBox="1">
            <a:spLocks/>
          </p:cNvSpPr>
          <p:nvPr/>
        </p:nvSpPr>
        <p:spPr bwMode="auto">
          <a:xfrm>
            <a:off x="1035937" y="521967"/>
            <a:ext cx="9867589" cy="1178841"/>
          </a:xfrm>
          <a:prstGeom prst="rect">
            <a:avLst/>
          </a:prstGeom>
          <a:noFill/>
          <a:ln w="9525">
            <a:noFill/>
            <a:miter lim="800000"/>
            <a:headEnd/>
            <a:tailEnd/>
          </a:ln>
          <a:effectLst/>
        </p:spPr>
        <p:txBody>
          <a:bodyPr spcFirstLastPara="1" vert="horz" wrap="square" lIns="91425" tIns="45700" rIns="91425" bIns="45700" numCol="1" anchor="b" anchorCtr="0" compatLnSpc="1">
            <a:prstTxWarp prst="textNoShape">
              <a:avLst/>
            </a:prstTxWarp>
            <a:normAutofit/>
          </a:bodyPr>
          <a:lstStyle>
            <a:lvl1pPr algn="ctr" rtl="0" eaLnBrk="1" fontAlgn="base" hangingPunct="1">
              <a:spcBef>
                <a:spcPct val="0"/>
              </a:spcBef>
              <a:spcAft>
                <a:spcPct val="0"/>
              </a:spcAft>
              <a:defRPr sz="4800" b="1">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cs typeface="Arial" charset="0"/>
              </a:defRPr>
            </a:lvl2pPr>
            <a:lvl3pPr algn="l" rtl="0" eaLnBrk="1" fontAlgn="base" hangingPunct="1">
              <a:spcBef>
                <a:spcPct val="0"/>
              </a:spcBef>
              <a:spcAft>
                <a:spcPct val="0"/>
              </a:spcAft>
              <a:defRPr sz="4400">
                <a:solidFill>
                  <a:schemeClr val="tx2"/>
                </a:solidFill>
                <a:latin typeface="Calibri" pitchFamily="34" charset="0"/>
                <a:cs typeface="Arial" charset="0"/>
              </a:defRPr>
            </a:lvl3pPr>
            <a:lvl4pPr algn="l" rtl="0" eaLnBrk="1" fontAlgn="base" hangingPunct="1">
              <a:spcBef>
                <a:spcPct val="0"/>
              </a:spcBef>
              <a:spcAft>
                <a:spcPct val="0"/>
              </a:spcAft>
              <a:defRPr sz="4400">
                <a:solidFill>
                  <a:schemeClr val="tx2"/>
                </a:solidFill>
                <a:latin typeface="Calibri" pitchFamily="34" charset="0"/>
                <a:cs typeface="Arial" charset="0"/>
              </a:defRPr>
            </a:lvl4pPr>
            <a:lvl5pPr algn="l" rtl="0" eaLnBrk="1" fontAlgn="base" hangingPunct="1">
              <a:spcBef>
                <a:spcPct val="0"/>
              </a:spcBef>
              <a:spcAft>
                <a:spcPct val="0"/>
              </a:spcAft>
              <a:defRPr sz="4400">
                <a:solidFill>
                  <a:schemeClr val="tx2"/>
                </a:solidFill>
                <a:latin typeface="Calibri" pitchFamily="34" charset="0"/>
                <a:cs typeface="Arial" charset="0"/>
              </a:defRPr>
            </a:lvl5pPr>
            <a:lvl6pPr marL="457189" algn="l" rtl="0" eaLnBrk="1" fontAlgn="base" hangingPunct="1">
              <a:spcBef>
                <a:spcPct val="0"/>
              </a:spcBef>
              <a:spcAft>
                <a:spcPct val="0"/>
              </a:spcAft>
              <a:defRPr sz="4400">
                <a:solidFill>
                  <a:schemeClr val="tx2"/>
                </a:solidFill>
                <a:latin typeface="Calibri" pitchFamily="34" charset="0"/>
                <a:cs typeface="Arial" charset="0"/>
              </a:defRPr>
            </a:lvl6pPr>
            <a:lvl7pPr marL="914377" algn="l" rtl="0" eaLnBrk="1" fontAlgn="base" hangingPunct="1">
              <a:spcBef>
                <a:spcPct val="0"/>
              </a:spcBef>
              <a:spcAft>
                <a:spcPct val="0"/>
              </a:spcAft>
              <a:defRPr sz="4400">
                <a:solidFill>
                  <a:schemeClr val="tx2"/>
                </a:solidFill>
                <a:latin typeface="Calibri" pitchFamily="34" charset="0"/>
                <a:cs typeface="Arial" charset="0"/>
              </a:defRPr>
            </a:lvl7pPr>
            <a:lvl8pPr marL="1371566" algn="l" rtl="0" eaLnBrk="1" fontAlgn="base" hangingPunct="1">
              <a:spcBef>
                <a:spcPct val="0"/>
              </a:spcBef>
              <a:spcAft>
                <a:spcPct val="0"/>
              </a:spcAft>
              <a:defRPr sz="4400">
                <a:solidFill>
                  <a:schemeClr val="tx2"/>
                </a:solidFill>
                <a:latin typeface="Calibri" pitchFamily="34" charset="0"/>
                <a:cs typeface="Arial" charset="0"/>
              </a:defRPr>
            </a:lvl8pPr>
            <a:lvl9pPr marL="1828754" algn="l" rtl="0" eaLnBrk="1" fontAlgn="base" hangingPunct="1">
              <a:spcBef>
                <a:spcPct val="0"/>
              </a:spcBef>
              <a:spcAft>
                <a:spcPct val="0"/>
              </a:spcAft>
              <a:defRPr sz="4400">
                <a:solidFill>
                  <a:schemeClr val="tx2"/>
                </a:solidFill>
                <a:latin typeface="Calibri" pitchFamily="34" charset="0"/>
                <a:cs typeface="Arial" charset="0"/>
              </a:defRPr>
            </a:lvl9pPr>
          </a:lstStyle>
          <a:p>
            <a:pPr>
              <a:lnSpc>
                <a:spcPct val="90000"/>
              </a:lnSpc>
              <a:spcBef>
                <a:spcPts val="0"/>
              </a:spcBef>
              <a:spcAft>
                <a:spcPts val="0"/>
              </a:spcAft>
              <a:buClr>
                <a:schemeClr val="dk1"/>
              </a:buClr>
              <a:buSzPct val="100000"/>
              <a:buFont typeface="Calibri"/>
              <a:buNone/>
              <a:defRPr/>
            </a:pPr>
            <a:r>
              <a:rPr lang="en-US" sz="3600" dirty="0"/>
              <a:t>CS460</a:t>
            </a:r>
            <a:br>
              <a:rPr lang="en-US" sz="3600" dirty="0"/>
            </a:br>
            <a:r>
              <a:rPr lang="en-US" sz="3600" dirty="0"/>
              <a:t>Systems for Data Management and Data Science </a:t>
            </a:r>
          </a:p>
        </p:txBody>
      </p:sp>
      <p:sp>
        <p:nvSpPr>
          <p:cNvPr id="9" name="Title 8">
            <a:extLst>
              <a:ext uri="{FF2B5EF4-FFF2-40B4-BE49-F238E27FC236}">
                <a16:creationId xmlns:a16="http://schemas.microsoft.com/office/drawing/2014/main" id="{A6ED0998-1EC6-965B-FA3F-A4E19B239076}"/>
              </a:ext>
            </a:extLst>
          </p:cNvPr>
          <p:cNvSpPr>
            <a:spLocks noGrp="1"/>
          </p:cNvSpPr>
          <p:nvPr>
            <p:ph type="ctrTitle"/>
          </p:nvPr>
        </p:nvSpPr>
        <p:spPr/>
        <p:txBody>
          <a:bodyPr/>
          <a:lstStyle/>
          <a:p>
            <a:pPr marL="0" lvl="0" indent="0" rtl="0">
              <a:lnSpc>
                <a:spcPct val="100000"/>
              </a:lnSpc>
              <a:spcBef>
                <a:spcPts val="0"/>
              </a:spcBef>
              <a:spcAft>
                <a:spcPts val="0"/>
              </a:spcAft>
            </a:pPr>
            <a:r>
              <a:rPr lang="en-US" sz="4800" b="1" dirty="0"/>
              <a:t>Execution models </a:t>
            </a:r>
            <a:br>
              <a:rPr lang="en-US" sz="4800" b="1" dirty="0"/>
            </a:br>
            <a:r>
              <a:rPr lang="en-US" sz="4800" b="1" dirty="0"/>
              <a:t>for distributed computing</a:t>
            </a:r>
            <a:endParaRPr lang="en-001" dirty="0"/>
          </a:p>
        </p:txBody>
      </p:sp>
      <p:sp>
        <p:nvSpPr>
          <p:cNvPr id="12" name="Subtitle 11">
            <a:extLst>
              <a:ext uri="{FF2B5EF4-FFF2-40B4-BE49-F238E27FC236}">
                <a16:creationId xmlns:a16="http://schemas.microsoft.com/office/drawing/2014/main" id="{18493E7B-4CE4-8E5D-8A8F-054C482786F9}"/>
              </a:ext>
            </a:extLst>
          </p:cNvPr>
          <p:cNvSpPr>
            <a:spLocks noGrp="1"/>
          </p:cNvSpPr>
          <p:nvPr>
            <p:ph type="subTitle" idx="1"/>
          </p:nvPr>
        </p:nvSpPr>
        <p:spPr>
          <a:xfrm>
            <a:off x="0" y="4350774"/>
            <a:ext cx="12192000" cy="1288026"/>
          </a:xfrm>
        </p:spPr>
        <p:txBody>
          <a:bodyPr/>
          <a:lstStyle/>
          <a:p>
            <a:pPr>
              <a:lnSpc>
                <a:spcPct val="90000"/>
              </a:lnSpc>
              <a:spcBef>
                <a:spcPts val="0"/>
              </a:spcBef>
              <a:spcAft>
                <a:spcPts val="0"/>
              </a:spcAft>
              <a:buClr>
                <a:schemeClr val="dk1"/>
              </a:buClr>
              <a:buSzPct val="100000"/>
              <a:defRPr/>
            </a:pPr>
            <a:r>
              <a:rPr lang="en-US" sz="3200" dirty="0"/>
              <a:t>Prof. Anastasia Ailamaki</a:t>
            </a:r>
          </a:p>
          <a:p>
            <a:pPr>
              <a:buClrTx/>
              <a:buSzPts val="2400"/>
              <a:defRPr/>
            </a:pPr>
            <a:r>
              <a:rPr lang="en-US" sz="3200" dirty="0"/>
              <a:t>Data-Intensive Applications and Systems (DIAS) Lab</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4"/>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a:t>Synchronous Replication</a:t>
            </a:r>
            <a:endParaRPr/>
          </a:p>
        </p:txBody>
      </p:sp>
      <p:sp>
        <p:nvSpPr>
          <p:cNvPr id="723" name="Google Shape;723;p34"/>
          <p:cNvSpPr txBox="1">
            <a:spLocks noGrp="1"/>
          </p:cNvSpPr>
          <p:nvPr>
            <p:ph type="body" idx="1"/>
          </p:nvPr>
        </p:nvSpPr>
        <p:spPr>
          <a:xfrm>
            <a:off x="479376" y="1268760"/>
            <a:ext cx="11233248" cy="480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accent2"/>
              </a:buClr>
              <a:buSzPts val="3200"/>
              <a:buFont typeface="Calibri"/>
              <a:buChar char="•"/>
            </a:pPr>
            <a:r>
              <a:rPr lang="en-US">
                <a:solidFill>
                  <a:schemeClr val="accent2"/>
                </a:solidFill>
              </a:rPr>
              <a:t>Voting:</a:t>
            </a:r>
            <a:r>
              <a:rPr lang="en-US"/>
              <a:t>  Xact must write a majority of copies to modify an object; must read enough copies to be sure of seeing at least one most recent copy.</a:t>
            </a:r>
            <a:endParaRPr/>
          </a:p>
          <a:p>
            <a:pPr marL="742950" lvl="1" indent="-285750" algn="l" rtl="0">
              <a:spcBef>
                <a:spcPts val="480"/>
              </a:spcBef>
              <a:spcAft>
                <a:spcPts val="0"/>
              </a:spcAft>
              <a:buClr>
                <a:schemeClr val="dk1"/>
              </a:buClr>
              <a:buSzPts val="2400"/>
              <a:buFont typeface="Calibri"/>
              <a:buChar char="–"/>
            </a:pPr>
            <a:r>
              <a:rPr lang="en-US"/>
              <a:t>E.g., 10 copies; 7 written for update; 4 copies read.</a:t>
            </a:r>
            <a:endParaRPr/>
          </a:p>
          <a:p>
            <a:pPr marL="742950" lvl="1" indent="-285750" algn="l" rtl="0">
              <a:spcBef>
                <a:spcPts val="480"/>
              </a:spcBef>
              <a:spcAft>
                <a:spcPts val="0"/>
              </a:spcAft>
              <a:buClr>
                <a:schemeClr val="dk1"/>
              </a:buClr>
              <a:buSzPts val="2400"/>
              <a:buFont typeface="Calibri"/>
              <a:buChar char="–"/>
            </a:pPr>
            <a:r>
              <a:rPr lang="en-US"/>
              <a:t>Each copy has version number.</a:t>
            </a:r>
            <a:endParaRPr/>
          </a:p>
          <a:p>
            <a:pPr marL="742950" lvl="1" indent="-285750" algn="l" rtl="0">
              <a:spcBef>
                <a:spcPts val="480"/>
              </a:spcBef>
              <a:spcAft>
                <a:spcPts val="0"/>
              </a:spcAft>
              <a:buClr>
                <a:schemeClr val="dk1"/>
              </a:buClr>
              <a:buSzPts val="2400"/>
              <a:buFont typeface="Calibri"/>
              <a:buChar char="–"/>
            </a:pPr>
            <a:r>
              <a:rPr lang="en-US"/>
              <a:t>Not attractive usually because reads are common.</a:t>
            </a:r>
            <a:endParaRPr/>
          </a:p>
          <a:p>
            <a:pPr marL="342900" lvl="0" indent="-342900" algn="l" rtl="0">
              <a:spcBef>
                <a:spcPts val="640"/>
              </a:spcBef>
              <a:spcAft>
                <a:spcPts val="0"/>
              </a:spcAft>
              <a:buClr>
                <a:schemeClr val="accent2"/>
              </a:buClr>
              <a:buSzPts val="3200"/>
              <a:buFont typeface="Calibri"/>
              <a:buChar char="•"/>
            </a:pPr>
            <a:r>
              <a:rPr lang="en-US">
                <a:solidFill>
                  <a:schemeClr val="accent2"/>
                </a:solidFill>
              </a:rPr>
              <a:t>Read-any Write-all:</a:t>
            </a:r>
            <a:r>
              <a:rPr lang="en-US"/>
              <a:t>  Writes are slower and reads are faster, relative to Voting.</a:t>
            </a:r>
            <a:endParaRPr/>
          </a:p>
          <a:p>
            <a:pPr marL="742950" lvl="1" indent="-285750" algn="l" rtl="0">
              <a:spcBef>
                <a:spcPts val="480"/>
              </a:spcBef>
              <a:spcAft>
                <a:spcPts val="0"/>
              </a:spcAft>
              <a:buClr>
                <a:schemeClr val="dk1"/>
              </a:buClr>
              <a:buSzPts val="2400"/>
              <a:buFont typeface="Calibri"/>
              <a:buChar char="–"/>
            </a:pPr>
            <a:r>
              <a:rPr lang="en-US"/>
              <a:t>Most common approach to synchronous replication.</a:t>
            </a:r>
            <a:endParaRPr/>
          </a:p>
          <a:p>
            <a:pPr marL="342900" lvl="0" indent="-342900" algn="l" rtl="0">
              <a:spcBef>
                <a:spcPts val="640"/>
              </a:spcBef>
              <a:spcAft>
                <a:spcPts val="0"/>
              </a:spcAft>
              <a:buClr>
                <a:schemeClr val="dk1"/>
              </a:buClr>
              <a:buSzPts val="3200"/>
              <a:buFont typeface="Calibri"/>
              <a:buChar char="•"/>
            </a:pPr>
            <a:r>
              <a:rPr lang="en-US"/>
              <a:t>Choice of technique determines </a:t>
            </a:r>
            <a:r>
              <a:rPr lang="en-US" i="1"/>
              <a:t>which</a:t>
            </a:r>
            <a:r>
              <a:rPr lang="en-US"/>
              <a:t> locks to set.</a:t>
            </a:r>
            <a:endParaRPr/>
          </a:p>
        </p:txBody>
      </p:sp>
      <p:sp>
        <p:nvSpPr>
          <p:cNvPr id="724" name="Google Shape;724;p34"/>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35"/>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a:t>Cost of Synchronous Replication</a:t>
            </a:r>
            <a:endParaRPr/>
          </a:p>
        </p:txBody>
      </p:sp>
      <p:sp>
        <p:nvSpPr>
          <p:cNvPr id="731" name="Google Shape;731;p35"/>
          <p:cNvSpPr txBox="1">
            <a:spLocks noGrp="1"/>
          </p:cNvSpPr>
          <p:nvPr>
            <p:ph type="body" idx="1"/>
          </p:nvPr>
        </p:nvSpPr>
        <p:spPr>
          <a:xfrm>
            <a:off x="479376" y="1340768"/>
            <a:ext cx="11305256" cy="407669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Calibri"/>
              <a:buChar char="•"/>
            </a:pPr>
            <a:r>
              <a:rPr lang="en-US"/>
              <a:t>Before an update Xact can commit, it must obtain locks on all modified copies.</a:t>
            </a:r>
            <a:endParaRPr/>
          </a:p>
          <a:p>
            <a:pPr marL="742950" lvl="1" indent="-285750" algn="l" rtl="0">
              <a:spcBef>
                <a:spcPts val="480"/>
              </a:spcBef>
              <a:spcAft>
                <a:spcPts val="0"/>
              </a:spcAft>
              <a:buClr>
                <a:schemeClr val="dk1"/>
              </a:buClr>
              <a:buSzPts val="2400"/>
              <a:buFont typeface="Calibri"/>
              <a:buChar char="–"/>
            </a:pPr>
            <a:r>
              <a:rPr lang="en-US"/>
              <a:t>Sends lock requests to remote sites, and while waiting for the response, holds on to other locks!</a:t>
            </a:r>
            <a:endParaRPr/>
          </a:p>
          <a:p>
            <a:pPr marL="742950" lvl="1" indent="-285750" algn="l" rtl="0">
              <a:spcBef>
                <a:spcPts val="480"/>
              </a:spcBef>
              <a:spcAft>
                <a:spcPts val="0"/>
              </a:spcAft>
              <a:buClr>
                <a:schemeClr val="dk1"/>
              </a:buClr>
              <a:buSzPts val="2400"/>
              <a:buFont typeface="Calibri"/>
              <a:buChar char="–"/>
            </a:pPr>
            <a:r>
              <a:rPr lang="en-US"/>
              <a:t>If sites or links fail, Xact cannot commit until they are back up.</a:t>
            </a:r>
            <a:endParaRPr/>
          </a:p>
          <a:p>
            <a:pPr marL="742950" lvl="1" indent="-285750" algn="l" rtl="0">
              <a:spcBef>
                <a:spcPts val="480"/>
              </a:spcBef>
              <a:spcAft>
                <a:spcPts val="0"/>
              </a:spcAft>
              <a:buClr>
                <a:schemeClr val="dk1"/>
              </a:buClr>
              <a:buSzPts val="2400"/>
              <a:buFont typeface="Calibri"/>
              <a:buChar char="–"/>
            </a:pPr>
            <a:r>
              <a:rPr lang="en-US"/>
              <a:t>Even if there is no failure, committing must follow an expensive </a:t>
            </a:r>
            <a:r>
              <a:rPr lang="en-US" b="1" i="1">
                <a:solidFill>
                  <a:schemeClr val="accent2"/>
                </a:solidFill>
              </a:rPr>
              <a:t>commit protocol</a:t>
            </a:r>
            <a:r>
              <a:rPr lang="en-US"/>
              <a:t> with many msgs.</a:t>
            </a:r>
            <a:endParaRPr/>
          </a:p>
          <a:p>
            <a:pPr marL="342900" lvl="0" indent="-342900" algn="l" rtl="0">
              <a:spcBef>
                <a:spcPts val="640"/>
              </a:spcBef>
              <a:spcAft>
                <a:spcPts val="0"/>
              </a:spcAft>
              <a:buClr>
                <a:schemeClr val="dk1"/>
              </a:buClr>
              <a:buSzPts val="3200"/>
              <a:buFont typeface="Calibri"/>
              <a:buChar char="•"/>
            </a:pPr>
            <a:r>
              <a:rPr lang="en-US"/>
              <a:t>So the alternative of </a:t>
            </a:r>
            <a:r>
              <a:rPr lang="en-US" i="1"/>
              <a:t>asynchronous replication</a:t>
            </a:r>
            <a:r>
              <a:rPr lang="en-US"/>
              <a:t> is widely used in NoSQL systems (a.k.a eventual consistency)</a:t>
            </a:r>
            <a:endParaRPr/>
          </a:p>
        </p:txBody>
      </p:sp>
      <p:sp>
        <p:nvSpPr>
          <p:cNvPr id="732" name="Google Shape;732;p35"/>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95"/>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a:t>Asynchronous Replication</a:t>
            </a:r>
            <a:endParaRPr/>
          </a:p>
        </p:txBody>
      </p:sp>
      <p:sp>
        <p:nvSpPr>
          <p:cNvPr id="739" name="Google Shape;739;p95"/>
          <p:cNvSpPr txBox="1">
            <a:spLocks noGrp="1"/>
          </p:cNvSpPr>
          <p:nvPr>
            <p:ph type="body" idx="1"/>
          </p:nvPr>
        </p:nvSpPr>
        <p:spPr>
          <a:xfrm>
            <a:off x="609600" y="1556792"/>
            <a:ext cx="10972800" cy="49069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Calibri"/>
              <a:buChar char="•"/>
            </a:pPr>
            <a:r>
              <a:rPr lang="en-US"/>
              <a:t>Allows modifying Xact to commit before all copies have been changed (and readers nonetheless look at just one copy).</a:t>
            </a:r>
            <a:endParaRPr/>
          </a:p>
          <a:p>
            <a:pPr marL="742950" lvl="1" indent="-285750" algn="l" rtl="0">
              <a:spcBef>
                <a:spcPts val="640"/>
              </a:spcBef>
              <a:spcAft>
                <a:spcPts val="0"/>
              </a:spcAft>
              <a:buClr>
                <a:schemeClr val="dk1"/>
              </a:buClr>
              <a:buSzPts val="3200"/>
              <a:buFont typeface="Calibri"/>
              <a:buChar char="–"/>
            </a:pPr>
            <a:r>
              <a:rPr lang="en-US" sz="3200"/>
              <a:t>Users must be aware of which copy they are reading, and that copies may be out-of-sync for short periods of time.</a:t>
            </a:r>
            <a:endParaRPr/>
          </a:p>
          <a:p>
            <a:pPr marL="342900" lvl="0" indent="-342900" algn="l" rtl="0">
              <a:spcBef>
                <a:spcPts val="640"/>
              </a:spcBef>
              <a:spcAft>
                <a:spcPts val="0"/>
              </a:spcAft>
              <a:buClr>
                <a:schemeClr val="dk1"/>
              </a:buClr>
              <a:buSzPts val="3200"/>
              <a:buFont typeface="Calibri"/>
              <a:buChar char="•"/>
            </a:pPr>
            <a:r>
              <a:rPr lang="en-US"/>
              <a:t>Two approaches:  </a:t>
            </a:r>
            <a:r>
              <a:rPr lang="en-US">
                <a:solidFill>
                  <a:schemeClr val="accent2"/>
                </a:solidFill>
              </a:rPr>
              <a:t>Primary Site</a:t>
            </a:r>
            <a:r>
              <a:rPr lang="en-US"/>
              <a:t> and </a:t>
            </a:r>
            <a:r>
              <a:rPr lang="en-US">
                <a:solidFill>
                  <a:schemeClr val="accent2"/>
                </a:solidFill>
              </a:rPr>
              <a:t>Peer-to-Peer</a:t>
            </a:r>
            <a:r>
              <a:rPr lang="en-US"/>
              <a:t> replication.</a:t>
            </a:r>
            <a:endParaRPr/>
          </a:p>
          <a:p>
            <a:pPr marL="742950" lvl="1" indent="-285750" algn="l" rtl="0">
              <a:spcBef>
                <a:spcPts val="640"/>
              </a:spcBef>
              <a:spcAft>
                <a:spcPts val="0"/>
              </a:spcAft>
              <a:buClr>
                <a:schemeClr val="dk1"/>
              </a:buClr>
              <a:buSzPts val="3200"/>
              <a:buFont typeface="Calibri"/>
              <a:buChar char="–"/>
            </a:pPr>
            <a:r>
              <a:rPr lang="en-US" sz="3200"/>
              <a:t>Difference lies in how many copies are </a:t>
            </a:r>
            <a:r>
              <a:rPr lang="en-US" sz="3200">
                <a:solidFill>
                  <a:schemeClr val="accent2"/>
                </a:solidFill>
              </a:rPr>
              <a:t>``updatable’’</a:t>
            </a:r>
            <a:r>
              <a:rPr lang="en-US" sz="3200"/>
              <a:t> or </a:t>
            </a:r>
            <a:r>
              <a:rPr lang="en-US" sz="3200">
                <a:solidFill>
                  <a:schemeClr val="accent2"/>
                </a:solidFill>
              </a:rPr>
              <a:t>``master copies’’.</a:t>
            </a:r>
            <a:r>
              <a:rPr lang="en-US" sz="3200"/>
              <a:t> </a:t>
            </a:r>
            <a:endParaRPr/>
          </a:p>
        </p:txBody>
      </p:sp>
      <p:sp>
        <p:nvSpPr>
          <p:cNvPr id="740" name="Google Shape;740;p95"/>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37"/>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a:t>Primary Site Replication</a:t>
            </a:r>
            <a:endParaRPr/>
          </a:p>
        </p:txBody>
      </p:sp>
      <p:sp>
        <p:nvSpPr>
          <p:cNvPr id="747" name="Google Shape;747;p37"/>
          <p:cNvSpPr txBox="1">
            <a:spLocks noGrp="1"/>
          </p:cNvSpPr>
          <p:nvPr>
            <p:ph type="body" idx="1"/>
          </p:nvPr>
        </p:nvSpPr>
        <p:spPr>
          <a:xfrm>
            <a:off x="0" y="1196752"/>
            <a:ext cx="1219200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Calibri"/>
              <a:buChar char="•"/>
            </a:pPr>
            <a:r>
              <a:rPr lang="en-US"/>
              <a:t>Exactly one copy of a relation is designated the </a:t>
            </a:r>
            <a:r>
              <a:rPr lang="en-US">
                <a:solidFill>
                  <a:schemeClr val="accent2"/>
                </a:solidFill>
              </a:rPr>
              <a:t>primary</a:t>
            </a:r>
            <a:r>
              <a:rPr lang="en-US"/>
              <a:t> or master copy.  Replicas at other sites cannot be directly updated.</a:t>
            </a:r>
            <a:endParaRPr/>
          </a:p>
          <a:p>
            <a:pPr marL="742950" lvl="1" indent="-285750" algn="l" rtl="0">
              <a:spcBef>
                <a:spcPts val="560"/>
              </a:spcBef>
              <a:spcAft>
                <a:spcPts val="0"/>
              </a:spcAft>
              <a:buClr>
                <a:schemeClr val="dk1"/>
              </a:buClr>
              <a:buSzPts val="2800"/>
              <a:buFont typeface="Calibri"/>
              <a:buChar char="–"/>
            </a:pPr>
            <a:r>
              <a:rPr lang="en-US" sz="2800"/>
              <a:t>The primary copy is </a:t>
            </a:r>
            <a:r>
              <a:rPr lang="en-US" sz="2800">
                <a:solidFill>
                  <a:schemeClr val="accent2"/>
                </a:solidFill>
              </a:rPr>
              <a:t>published</a:t>
            </a:r>
            <a:r>
              <a:rPr lang="en-US" sz="2800"/>
              <a:t>.</a:t>
            </a:r>
            <a:endParaRPr/>
          </a:p>
          <a:p>
            <a:pPr marL="742950" lvl="1" indent="-285750" algn="l" rtl="0">
              <a:spcBef>
                <a:spcPts val="560"/>
              </a:spcBef>
              <a:spcAft>
                <a:spcPts val="0"/>
              </a:spcAft>
              <a:buClr>
                <a:schemeClr val="dk1"/>
              </a:buClr>
              <a:buSzPts val="2800"/>
              <a:buFont typeface="Calibri"/>
              <a:buChar char="–"/>
            </a:pPr>
            <a:r>
              <a:rPr lang="en-US" sz="2800"/>
              <a:t>Other sites </a:t>
            </a:r>
            <a:r>
              <a:rPr lang="en-US" sz="2800">
                <a:solidFill>
                  <a:schemeClr val="accent2"/>
                </a:solidFill>
              </a:rPr>
              <a:t>subscribe</a:t>
            </a:r>
            <a:r>
              <a:rPr lang="en-US" sz="2800"/>
              <a:t> to (fragments of) this relation; these are </a:t>
            </a:r>
            <a:r>
              <a:rPr lang="en-US" sz="2800">
                <a:solidFill>
                  <a:schemeClr val="accent2"/>
                </a:solidFill>
              </a:rPr>
              <a:t>secondary</a:t>
            </a:r>
            <a:r>
              <a:rPr lang="en-US" sz="2800"/>
              <a:t> copies.</a:t>
            </a:r>
            <a:endParaRPr/>
          </a:p>
          <a:p>
            <a:pPr marL="342900" lvl="0" indent="-342900" algn="l" rtl="0">
              <a:spcBef>
                <a:spcPts val="640"/>
              </a:spcBef>
              <a:spcAft>
                <a:spcPts val="0"/>
              </a:spcAft>
              <a:buClr>
                <a:schemeClr val="dk1"/>
              </a:buClr>
              <a:buSzPts val="3200"/>
              <a:buFont typeface="Calibri"/>
              <a:buChar char="•"/>
            </a:pPr>
            <a:r>
              <a:rPr lang="en-US"/>
              <a:t>Main issue:  How are changes to the primary copy propagated to the secondary copies?</a:t>
            </a:r>
            <a:endParaRPr/>
          </a:p>
          <a:p>
            <a:pPr marL="742950" lvl="1" indent="-285750" algn="l" rtl="0">
              <a:spcBef>
                <a:spcPts val="560"/>
              </a:spcBef>
              <a:spcAft>
                <a:spcPts val="0"/>
              </a:spcAft>
              <a:buClr>
                <a:schemeClr val="dk1"/>
              </a:buClr>
              <a:buSzPts val="2800"/>
              <a:buFont typeface="Calibri"/>
              <a:buChar char="–"/>
            </a:pPr>
            <a:r>
              <a:rPr lang="en-US" sz="2800"/>
              <a:t>Done in two steps.  First, </a:t>
            </a:r>
            <a:r>
              <a:rPr lang="en-US" sz="2800">
                <a:solidFill>
                  <a:schemeClr val="accent2"/>
                </a:solidFill>
              </a:rPr>
              <a:t>capture</a:t>
            </a:r>
            <a:r>
              <a:rPr lang="en-US" sz="2800"/>
              <a:t> changes made by committed Xacts; then </a:t>
            </a:r>
            <a:r>
              <a:rPr lang="en-US" sz="2800">
                <a:solidFill>
                  <a:schemeClr val="accent2"/>
                </a:solidFill>
              </a:rPr>
              <a:t>apply</a:t>
            </a:r>
            <a:r>
              <a:rPr lang="en-US" sz="2800"/>
              <a:t> these changes.</a:t>
            </a:r>
            <a:endParaRPr/>
          </a:p>
        </p:txBody>
      </p:sp>
      <p:sp>
        <p:nvSpPr>
          <p:cNvPr id="748" name="Google Shape;748;p37"/>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38"/>
          <p:cNvSpPr txBox="1">
            <a:spLocks noGrp="1"/>
          </p:cNvSpPr>
          <p:nvPr>
            <p:ph type="title"/>
          </p:nvPr>
        </p:nvSpPr>
        <p:spPr>
          <a:xfrm>
            <a:off x="1013012" y="190500"/>
            <a:ext cx="9121587" cy="11049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a:t>Implementing the Capture Step</a:t>
            </a:r>
            <a:endParaRPr/>
          </a:p>
        </p:txBody>
      </p:sp>
      <p:sp>
        <p:nvSpPr>
          <p:cNvPr id="755" name="Google Shape;755;p38"/>
          <p:cNvSpPr txBox="1">
            <a:spLocks noGrp="1"/>
          </p:cNvSpPr>
          <p:nvPr>
            <p:ph type="body" idx="1"/>
          </p:nvPr>
        </p:nvSpPr>
        <p:spPr>
          <a:xfrm>
            <a:off x="0" y="1524000"/>
            <a:ext cx="12192000" cy="4572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accent2"/>
              </a:buClr>
              <a:buSzPts val="2800"/>
              <a:buFont typeface="Calibri"/>
              <a:buChar char="•"/>
            </a:pPr>
            <a:r>
              <a:rPr lang="en-US" sz="2800">
                <a:solidFill>
                  <a:schemeClr val="accent2"/>
                </a:solidFill>
              </a:rPr>
              <a:t>(Physical) Log-Based Capture:</a:t>
            </a:r>
            <a:r>
              <a:rPr lang="en-US" sz="2800"/>
              <a:t> The log (kept for recovery) is used to generate a Change Data Table (CDT).</a:t>
            </a:r>
            <a:endParaRPr/>
          </a:p>
          <a:p>
            <a:pPr marL="742950" lvl="1" indent="-285750" algn="l" rtl="0">
              <a:spcBef>
                <a:spcPts val="560"/>
              </a:spcBef>
              <a:spcAft>
                <a:spcPts val="0"/>
              </a:spcAft>
              <a:buClr>
                <a:schemeClr val="dk1"/>
              </a:buClr>
              <a:buSzPts val="2800"/>
              <a:buFont typeface="Calibri"/>
              <a:buChar char="–"/>
            </a:pPr>
            <a:r>
              <a:rPr lang="en-US" sz="2800"/>
              <a:t>If this is done when the log tail is written to disk, must somehow remove changes due to subsequently aborted Xacts.</a:t>
            </a:r>
            <a:endParaRPr sz="2000"/>
          </a:p>
          <a:p>
            <a:pPr marL="342900" lvl="0" indent="-342900" algn="l" rtl="0">
              <a:spcBef>
                <a:spcPts val="560"/>
              </a:spcBef>
              <a:spcAft>
                <a:spcPts val="0"/>
              </a:spcAft>
              <a:buClr>
                <a:schemeClr val="accent2"/>
              </a:buClr>
              <a:buSzPts val="2800"/>
              <a:buFont typeface="Calibri"/>
              <a:buChar char="•"/>
            </a:pPr>
            <a:r>
              <a:rPr lang="en-US" sz="2800">
                <a:solidFill>
                  <a:schemeClr val="accent2"/>
                </a:solidFill>
              </a:rPr>
              <a:t>Procedural Capture:</a:t>
            </a:r>
            <a:r>
              <a:rPr lang="en-US" sz="2800"/>
              <a:t>  A procedure that is automatically invoked (</a:t>
            </a:r>
            <a:r>
              <a:rPr lang="en-US" sz="2800">
                <a:solidFill>
                  <a:srgbClr val="C0504D"/>
                </a:solidFill>
              </a:rPr>
              <a:t>ex: </a:t>
            </a:r>
            <a:r>
              <a:rPr lang="en-US" sz="2800">
                <a:solidFill>
                  <a:schemeClr val="accent2"/>
                </a:solidFill>
              </a:rPr>
              <a:t>trigger</a:t>
            </a:r>
            <a:r>
              <a:rPr lang="en-US" sz="2800"/>
              <a:t>) does the capture; typically, just takes a snapshot.</a:t>
            </a:r>
            <a:endParaRPr/>
          </a:p>
          <a:p>
            <a:pPr marL="342900" lvl="0" indent="-342900" algn="l" rtl="0">
              <a:spcBef>
                <a:spcPts val="560"/>
              </a:spcBef>
              <a:spcAft>
                <a:spcPts val="0"/>
              </a:spcAft>
              <a:buClr>
                <a:schemeClr val="dk1"/>
              </a:buClr>
              <a:buSzPts val="2800"/>
              <a:buFont typeface="Calibri"/>
              <a:buChar char="•"/>
            </a:pPr>
            <a:r>
              <a:rPr lang="en-US" sz="2800"/>
              <a:t>Log-Based Capture is cheaper &amp; faster, but relies on proprietary log details.</a:t>
            </a:r>
            <a:endParaRPr/>
          </a:p>
          <a:p>
            <a:pPr marL="342900" lvl="0" indent="-342900" algn="l" rtl="0">
              <a:spcBef>
                <a:spcPts val="560"/>
              </a:spcBef>
              <a:spcAft>
                <a:spcPts val="0"/>
              </a:spcAft>
              <a:buClr>
                <a:schemeClr val="dk1"/>
              </a:buClr>
              <a:buSzPts val="2800"/>
              <a:buFont typeface="Calibri"/>
              <a:buChar char="•"/>
            </a:pPr>
            <a:r>
              <a:rPr lang="en-US" sz="2800"/>
              <a:t>Middle-ground: Logical log-based capture</a:t>
            </a:r>
            <a:endParaRPr/>
          </a:p>
          <a:p>
            <a:pPr marL="742950" lvl="1" indent="-285750" algn="l" rtl="0">
              <a:spcBef>
                <a:spcPts val="560"/>
              </a:spcBef>
              <a:spcAft>
                <a:spcPts val="0"/>
              </a:spcAft>
              <a:buClr>
                <a:schemeClr val="dk1"/>
              </a:buClr>
              <a:buSzPts val="2800"/>
              <a:buFont typeface="Calibri"/>
              <a:buChar char="–"/>
            </a:pPr>
            <a:r>
              <a:rPr lang="en-US" sz="2800" b="1"/>
              <a:t>[MySQL] </a:t>
            </a:r>
            <a:r>
              <a:rPr lang="en-US" sz="2800"/>
              <a:t>Row-based replication: Describe edits at row granularity</a:t>
            </a:r>
            <a:endParaRPr/>
          </a:p>
        </p:txBody>
      </p:sp>
      <p:sp>
        <p:nvSpPr>
          <p:cNvPr id="756" name="Google Shape;756;p38"/>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39"/>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a:t>Implementing the Apply Step</a:t>
            </a:r>
            <a:endParaRPr/>
          </a:p>
        </p:txBody>
      </p:sp>
      <p:sp>
        <p:nvSpPr>
          <p:cNvPr id="763" name="Google Shape;763;p39"/>
          <p:cNvSpPr txBox="1">
            <a:spLocks noGrp="1"/>
          </p:cNvSpPr>
          <p:nvPr>
            <p:ph type="body" idx="1"/>
          </p:nvPr>
        </p:nvSpPr>
        <p:spPr>
          <a:xfrm>
            <a:off x="479376" y="1447800"/>
            <a:ext cx="11233248" cy="480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Calibri"/>
              <a:buChar char="•"/>
            </a:pPr>
            <a:r>
              <a:rPr lang="en-US" sz="2800"/>
              <a:t>The Apply process at the secondary site periodically obtains (a snapshot or) changes to the CDT table from the primary site, and updates the copy.</a:t>
            </a:r>
            <a:endParaRPr/>
          </a:p>
          <a:p>
            <a:pPr marL="742950" lvl="1" indent="-285750" algn="l" rtl="0">
              <a:spcBef>
                <a:spcPts val="400"/>
              </a:spcBef>
              <a:spcAft>
                <a:spcPts val="0"/>
              </a:spcAft>
              <a:buClr>
                <a:schemeClr val="dk1"/>
              </a:buClr>
              <a:buSzPts val="2000"/>
              <a:buFont typeface="Calibri"/>
              <a:buChar char="–"/>
            </a:pPr>
            <a:r>
              <a:rPr lang="en-US" sz="2000"/>
              <a:t>Period can be timer-based or user/application defined.</a:t>
            </a:r>
            <a:endParaRPr/>
          </a:p>
          <a:p>
            <a:pPr marL="342900" lvl="0" indent="-342900" algn="l" rtl="0">
              <a:spcBef>
                <a:spcPts val="560"/>
              </a:spcBef>
              <a:spcAft>
                <a:spcPts val="0"/>
              </a:spcAft>
              <a:buClr>
                <a:schemeClr val="dk1"/>
              </a:buClr>
              <a:buSzPts val="2800"/>
              <a:buFont typeface="Calibri"/>
              <a:buChar char="•"/>
            </a:pPr>
            <a:r>
              <a:rPr lang="en-US" sz="2800"/>
              <a:t>Replica can be a </a:t>
            </a:r>
            <a:r>
              <a:rPr lang="en-US" sz="2800" i="1"/>
              <a:t>view</a:t>
            </a:r>
            <a:r>
              <a:rPr lang="en-US" sz="2800"/>
              <a:t> over the modified relation!</a:t>
            </a:r>
            <a:endParaRPr/>
          </a:p>
          <a:p>
            <a:pPr marL="742950" lvl="1" indent="-285750" algn="l" rtl="0">
              <a:spcBef>
                <a:spcPts val="400"/>
              </a:spcBef>
              <a:spcAft>
                <a:spcPts val="0"/>
              </a:spcAft>
              <a:buClr>
                <a:schemeClr val="dk1"/>
              </a:buClr>
              <a:buSzPts val="2000"/>
              <a:buFont typeface="Calibri"/>
              <a:buChar char="–"/>
            </a:pPr>
            <a:r>
              <a:rPr lang="en-US" sz="2000"/>
              <a:t>If so, the replication consists of incrementally updating the materialized view as the relation changes.</a:t>
            </a:r>
            <a:endParaRPr/>
          </a:p>
          <a:p>
            <a:pPr marL="342900" lvl="0" indent="-342900" algn="l" rtl="0">
              <a:spcBef>
                <a:spcPts val="560"/>
              </a:spcBef>
              <a:spcAft>
                <a:spcPts val="0"/>
              </a:spcAft>
              <a:buClr>
                <a:schemeClr val="dk1"/>
              </a:buClr>
              <a:buSzPts val="2800"/>
              <a:buFont typeface="Calibri"/>
              <a:buChar char="•"/>
            </a:pPr>
            <a:r>
              <a:rPr lang="en-US" sz="2800"/>
              <a:t>Log-Based Capture plus continuous Apply minimizes delay in propagating changes.</a:t>
            </a:r>
            <a:endParaRPr/>
          </a:p>
          <a:p>
            <a:pPr marL="342900" lvl="0" indent="-342900" algn="l" rtl="0">
              <a:spcBef>
                <a:spcPts val="560"/>
              </a:spcBef>
              <a:spcAft>
                <a:spcPts val="0"/>
              </a:spcAft>
              <a:buClr>
                <a:schemeClr val="dk1"/>
              </a:buClr>
              <a:buSzPts val="2800"/>
              <a:buFont typeface="Calibri"/>
              <a:buChar char="•"/>
            </a:pPr>
            <a:r>
              <a:rPr lang="en-US" sz="2800"/>
              <a:t>Procedural Capture plus application-driven Apply is the most flexible way to process changes.</a:t>
            </a:r>
            <a:endParaRPr/>
          </a:p>
        </p:txBody>
      </p:sp>
      <p:sp>
        <p:nvSpPr>
          <p:cNvPr id="764" name="Google Shape;764;p39"/>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40"/>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a:t>Peer-to-Peer (multi-leader) Replication</a:t>
            </a:r>
            <a:endParaRPr/>
          </a:p>
        </p:txBody>
      </p:sp>
      <p:sp>
        <p:nvSpPr>
          <p:cNvPr id="771" name="Google Shape;771;p40"/>
          <p:cNvSpPr txBox="1">
            <a:spLocks noGrp="1"/>
          </p:cNvSpPr>
          <p:nvPr>
            <p:ph type="body" idx="1"/>
          </p:nvPr>
        </p:nvSpPr>
        <p:spPr>
          <a:xfrm>
            <a:off x="0" y="1484784"/>
            <a:ext cx="12192000" cy="4648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Calibri"/>
              <a:buChar char="•"/>
            </a:pPr>
            <a:r>
              <a:rPr lang="en-US" dirty="0"/>
              <a:t>More than one of the copies of an object can be a master in this approach.</a:t>
            </a:r>
            <a:endParaRPr dirty="0"/>
          </a:p>
          <a:p>
            <a:pPr marL="342900" lvl="0" indent="-342900" algn="l" rtl="0">
              <a:spcBef>
                <a:spcPts val="640"/>
              </a:spcBef>
              <a:spcAft>
                <a:spcPts val="0"/>
              </a:spcAft>
              <a:buClr>
                <a:schemeClr val="dk1"/>
              </a:buClr>
              <a:buSzPts val="3200"/>
              <a:buFont typeface="Calibri"/>
              <a:buChar char="•"/>
            </a:pPr>
            <a:r>
              <a:rPr lang="en-US" dirty="0"/>
              <a:t>Changes to a master copy must be propagated to other copies somehow.</a:t>
            </a:r>
            <a:endParaRPr dirty="0"/>
          </a:p>
          <a:p>
            <a:pPr marL="342900" lvl="0" indent="-342900" algn="l" rtl="0">
              <a:spcBef>
                <a:spcPts val="640"/>
              </a:spcBef>
              <a:spcAft>
                <a:spcPts val="0"/>
              </a:spcAft>
              <a:buClr>
                <a:schemeClr val="dk1"/>
              </a:buClr>
              <a:buSzPts val="3200"/>
              <a:buFont typeface="Calibri"/>
              <a:buChar char="•"/>
            </a:pPr>
            <a:r>
              <a:rPr lang="en-US" dirty="0"/>
              <a:t>If two master copies are changed in a conflicting manner, this must be resolved. (e.g., Site 1: Joe’s age changed to 35; Site 2: to 36)</a:t>
            </a:r>
            <a:endParaRPr dirty="0"/>
          </a:p>
          <a:p>
            <a:pPr marL="342900" lvl="0" indent="-342900" algn="l" rtl="0">
              <a:spcBef>
                <a:spcPts val="640"/>
              </a:spcBef>
              <a:spcAft>
                <a:spcPts val="0"/>
              </a:spcAft>
              <a:buClr>
                <a:schemeClr val="dk1"/>
              </a:buClr>
              <a:buSzPts val="3200"/>
              <a:buFont typeface="Calibri"/>
              <a:buChar char="•"/>
            </a:pPr>
            <a:r>
              <a:rPr lang="en-US" dirty="0"/>
              <a:t>Best used when conflicts do not arise:</a:t>
            </a:r>
            <a:endParaRPr dirty="0"/>
          </a:p>
          <a:p>
            <a:pPr marL="742950" lvl="1" indent="-285750" algn="l" rtl="0">
              <a:spcBef>
                <a:spcPts val="480"/>
              </a:spcBef>
              <a:spcAft>
                <a:spcPts val="0"/>
              </a:spcAft>
              <a:buClr>
                <a:schemeClr val="dk1"/>
              </a:buClr>
              <a:buSzPts val="2400"/>
              <a:buFont typeface="Calibri"/>
              <a:buChar char="–"/>
            </a:pPr>
            <a:r>
              <a:rPr lang="en-US" dirty="0"/>
              <a:t>E.g., Each master site owns a disjoint fragment.</a:t>
            </a:r>
            <a:endParaRPr dirty="0"/>
          </a:p>
          <a:p>
            <a:pPr marL="742950" lvl="1" indent="-285750" algn="l" rtl="0">
              <a:spcBef>
                <a:spcPts val="480"/>
              </a:spcBef>
              <a:spcAft>
                <a:spcPts val="0"/>
              </a:spcAft>
              <a:buClr>
                <a:schemeClr val="dk1"/>
              </a:buClr>
              <a:buSzPts val="2400"/>
              <a:buFont typeface="Calibri"/>
              <a:buChar char="–"/>
            </a:pPr>
            <a:r>
              <a:rPr lang="en-US" dirty="0"/>
              <a:t>E.g., Updating rights owned by one master at a time.</a:t>
            </a:r>
            <a:endParaRPr dirty="0"/>
          </a:p>
        </p:txBody>
      </p:sp>
      <p:sp>
        <p:nvSpPr>
          <p:cNvPr id="772" name="Google Shape;772;p40"/>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96"/>
          <p:cNvSpPr txBox="1">
            <a:spLocks noGrp="1"/>
          </p:cNvSpPr>
          <p:nvPr>
            <p:ph type="title"/>
          </p:nvPr>
        </p:nvSpPr>
        <p:spPr>
          <a:xfrm>
            <a:off x="0" y="247231"/>
            <a:ext cx="12192000" cy="861775"/>
          </a:xfrm>
          <a:prstGeom prst="rect">
            <a:avLst/>
          </a:prstGeom>
          <a:noFill/>
          <a:ln>
            <a:noFill/>
          </a:ln>
        </p:spPr>
        <p:txBody>
          <a:bodyPr spcFirstLastPara="1" wrap="square" lIns="0" tIns="45700" rIns="0" bIns="45700" anchor="b" anchorCtr="0">
            <a:spAutoFit/>
          </a:bodyPr>
          <a:lstStyle/>
          <a:p>
            <a:pPr marL="0" lvl="0" indent="0" algn="ctr" rtl="0">
              <a:spcBef>
                <a:spcPts val="0"/>
              </a:spcBef>
              <a:spcAft>
                <a:spcPts val="0"/>
              </a:spcAft>
              <a:buNone/>
            </a:pPr>
            <a:r>
              <a:rPr lang="en-US"/>
              <a:t>Register for Midterm</a:t>
            </a:r>
            <a:endParaRPr/>
          </a:p>
        </p:txBody>
      </p:sp>
      <p:sp>
        <p:nvSpPr>
          <p:cNvPr id="778" name="Google Shape;778;p96"/>
          <p:cNvSpPr txBox="1">
            <a:spLocks noGrp="1"/>
          </p:cNvSpPr>
          <p:nvPr>
            <p:ph type="body" idx="1"/>
          </p:nvPr>
        </p:nvSpPr>
        <p:spPr>
          <a:xfrm>
            <a:off x="542692" y="1295401"/>
            <a:ext cx="11158653" cy="4949825"/>
          </a:xfrm>
          <a:prstGeom prst="rect">
            <a:avLst/>
          </a:prstGeom>
          <a:noFill/>
          <a:ln>
            <a:noFill/>
          </a:ln>
        </p:spPr>
        <p:txBody>
          <a:bodyPr spcFirstLastPara="1" wrap="square" lIns="91425" tIns="45700" rIns="91425" bIns="45700" anchor="t" anchorCtr="0">
            <a:noAutofit/>
          </a:bodyPr>
          <a:lstStyle/>
          <a:p>
            <a:pPr marL="342891" lvl="0" indent="-342891" algn="l" rtl="0">
              <a:spcBef>
                <a:spcPts val="0"/>
              </a:spcBef>
              <a:spcAft>
                <a:spcPts val="0"/>
              </a:spcAft>
              <a:buClr>
                <a:schemeClr val="dk1"/>
              </a:buClr>
              <a:buSzPts val="3200"/>
              <a:buFont typeface="Calibri"/>
              <a:buChar char="•"/>
            </a:pPr>
            <a:r>
              <a:rPr lang="en-US"/>
              <a:t>Fill in the midterm attendance poll on Moodle before 21/3</a:t>
            </a:r>
            <a:endParaRPr/>
          </a:p>
          <a:p>
            <a:pPr marL="742932" lvl="1" indent="-285744" algn="l" rtl="0">
              <a:spcBef>
                <a:spcPts val="560"/>
              </a:spcBef>
              <a:spcAft>
                <a:spcPts val="0"/>
              </a:spcAft>
              <a:buClr>
                <a:schemeClr val="dk1"/>
              </a:buClr>
              <a:buSzPts val="2800"/>
              <a:buFont typeface="Calibri"/>
              <a:buChar char="–"/>
            </a:pPr>
            <a:r>
              <a:rPr lang="en-US" u="sng">
                <a:solidFill>
                  <a:schemeClr val="hlink"/>
                </a:solidFill>
                <a:hlinkClick r:id="rId3"/>
              </a:rPr>
              <a:t>https://moodle.epfl.ch/mod/choice/view.php?id=1326463</a:t>
            </a:r>
            <a:endParaRPr/>
          </a:p>
          <a:p>
            <a:pPr marL="342891" lvl="0" indent="-342891" algn="l" rtl="0">
              <a:spcBef>
                <a:spcPts val="640"/>
              </a:spcBef>
              <a:spcAft>
                <a:spcPts val="0"/>
              </a:spcAft>
              <a:buClr>
                <a:schemeClr val="dk1"/>
              </a:buClr>
              <a:buSzPts val="3200"/>
              <a:buFont typeface="Calibri"/>
              <a:buChar char="•"/>
            </a:pPr>
            <a:r>
              <a:rPr lang="en-US"/>
              <a:t>Please respond even if you are not planning to attend</a:t>
            </a:r>
            <a:endParaRPr/>
          </a:p>
          <a:p>
            <a:pPr marL="742932" lvl="1" indent="-285744" algn="l" rtl="0">
              <a:spcBef>
                <a:spcPts val="560"/>
              </a:spcBef>
              <a:spcAft>
                <a:spcPts val="0"/>
              </a:spcAft>
              <a:buClr>
                <a:schemeClr val="dk1"/>
              </a:buClr>
              <a:buSzPts val="2800"/>
              <a:buFont typeface="Calibri"/>
              <a:buChar char="–"/>
            </a:pPr>
            <a:r>
              <a:rPr lang="en-US"/>
              <a:t>We will only use responses to book the correct number of rooms</a:t>
            </a:r>
            <a:endParaRPr/>
          </a:p>
          <a:p>
            <a:pPr marL="742932" lvl="1" indent="-107943" algn="l" rtl="0">
              <a:spcBef>
                <a:spcPts val="560"/>
              </a:spcBef>
              <a:spcAft>
                <a:spcPts val="0"/>
              </a:spcAft>
              <a:buClr>
                <a:schemeClr val="dk1"/>
              </a:buClr>
              <a:buSzPts val="2800"/>
              <a:buFont typeface="Calibri"/>
              <a:buNone/>
            </a:pPr>
            <a:endParaRPr/>
          </a:p>
          <a:p>
            <a:pPr marL="342891" lvl="0" indent="-139690" algn="l" rtl="0">
              <a:spcBef>
                <a:spcPts val="640"/>
              </a:spcBef>
              <a:spcAft>
                <a:spcPts val="0"/>
              </a:spcAft>
              <a:buClr>
                <a:schemeClr val="dk1"/>
              </a:buClr>
              <a:buSzPts val="3200"/>
              <a:buFont typeface="Calibri"/>
              <a:buNone/>
            </a:pPr>
            <a:endParaRPr/>
          </a:p>
        </p:txBody>
      </p:sp>
      <p:sp>
        <p:nvSpPr>
          <p:cNvPr id="779" name="Google Shape;779;p96"/>
          <p:cNvSpPr txBox="1">
            <a:spLocks noGrp="1"/>
          </p:cNvSpPr>
          <p:nvPr>
            <p:ph type="sldNum" idx="12"/>
          </p:nvPr>
        </p:nvSpPr>
        <p:spPr>
          <a:xfrm>
            <a:off x="8737600" y="6245225"/>
            <a:ext cx="3251200" cy="47625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9" name="Google Shape;559;p36"/>
          <p:cNvSpPr/>
          <p:nvPr/>
        </p:nvSpPr>
        <p:spPr>
          <a:xfrm>
            <a:off x="1693790" y="3287606"/>
            <a:ext cx="2654202"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800">
                <a:solidFill>
                  <a:schemeClr val="lt1"/>
                </a:solidFill>
                <a:ea typeface="Calibri"/>
                <a:cs typeface="Calibri"/>
                <a:sym typeface="Calibri"/>
              </a:rPr>
              <a:t>Consistency protocols</a:t>
            </a:r>
            <a:endParaRPr sz="2800"/>
          </a:p>
          <a:p>
            <a:pPr algn="ctr"/>
            <a:r>
              <a:rPr lang="en-CH" sz="1800">
                <a:solidFill>
                  <a:schemeClr val="lt1"/>
                </a:solidFill>
                <a:ea typeface="Calibri"/>
                <a:cs typeface="Calibri"/>
                <a:sym typeface="Calibri"/>
              </a:rPr>
              <a:t>CAP Theorem</a:t>
            </a:r>
            <a:endParaRPr sz="2800"/>
          </a:p>
        </p:txBody>
      </p:sp>
      <p:sp>
        <p:nvSpPr>
          <p:cNvPr id="560" name="Google Shape;560;p36"/>
          <p:cNvSpPr/>
          <p:nvPr/>
        </p:nvSpPr>
        <p:spPr>
          <a:xfrm>
            <a:off x="1704986" y="2413464"/>
            <a:ext cx="2654202"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800">
                <a:solidFill>
                  <a:schemeClr val="lt1"/>
                </a:solidFill>
                <a:ea typeface="Calibri"/>
                <a:cs typeface="Calibri"/>
                <a:sym typeface="Calibri"/>
              </a:rPr>
              <a:t>Gossip Protocols</a:t>
            </a:r>
            <a:endParaRPr sz="2800"/>
          </a:p>
        </p:txBody>
      </p:sp>
      <p:sp>
        <p:nvSpPr>
          <p:cNvPr id="561" name="Google Shape;561;p36"/>
          <p:cNvSpPr/>
          <p:nvPr/>
        </p:nvSpPr>
        <p:spPr>
          <a:xfrm>
            <a:off x="1704987" y="4173798"/>
            <a:ext cx="2638909"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800" dirty="0">
                <a:solidFill>
                  <a:schemeClr val="lt1"/>
                </a:solidFill>
                <a:ea typeface="Calibri"/>
                <a:cs typeface="Calibri"/>
                <a:sym typeface="Calibri"/>
              </a:rPr>
              <a:t>Distributed/Decentralized systems</a:t>
            </a:r>
            <a:endParaRPr sz="2800" dirty="0"/>
          </a:p>
        </p:txBody>
      </p:sp>
      <p:sp>
        <p:nvSpPr>
          <p:cNvPr id="562" name="Google Shape;562;p36"/>
          <p:cNvSpPr txBox="1"/>
          <p:nvPr/>
        </p:nvSpPr>
        <p:spPr>
          <a:xfrm>
            <a:off x="6794500" y="1131094"/>
            <a:ext cx="3416300" cy="376996"/>
          </a:xfrm>
          <a:prstGeom prst="rect">
            <a:avLst/>
          </a:prstGeom>
          <a:noFill/>
          <a:ln>
            <a:noFill/>
          </a:ln>
        </p:spPr>
        <p:txBody>
          <a:bodyPr spcFirstLastPara="1" wrap="square" lIns="68569" tIns="34275" rIns="68569" bIns="34275" anchor="t" anchorCtr="0">
            <a:spAutoFit/>
          </a:bodyPr>
          <a:lstStyle/>
          <a:p>
            <a:r>
              <a:rPr lang="en-CH" sz="2000" dirty="0">
                <a:solidFill>
                  <a:schemeClr val="dk1"/>
                </a:solidFill>
                <a:ea typeface="Calibri"/>
                <a:cs typeface="Calibri"/>
                <a:sym typeface="Calibri"/>
              </a:rPr>
              <a:t>Data science software stack</a:t>
            </a:r>
            <a:endParaRPr sz="2000" dirty="0"/>
          </a:p>
        </p:txBody>
      </p:sp>
      <p:sp>
        <p:nvSpPr>
          <p:cNvPr id="563" name="Google Shape;563;p36"/>
          <p:cNvSpPr/>
          <p:nvPr/>
        </p:nvSpPr>
        <p:spPr>
          <a:xfrm>
            <a:off x="4614043" y="1477343"/>
            <a:ext cx="5950931" cy="181056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a:solidFill>
                  <a:schemeClr val="lt1"/>
                </a:solidFill>
                <a:ea typeface="Calibri"/>
                <a:cs typeface="Calibri"/>
                <a:sym typeface="Calibri"/>
              </a:rPr>
              <a:t>Data Processing</a:t>
            </a:r>
            <a:endParaRPr sz="1800"/>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p:txBody>
      </p:sp>
      <p:sp>
        <p:nvSpPr>
          <p:cNvPr id="565" name="Google Shape;565;p36"/>
          <p:cNvSpPr/>
          <p:nvPr/>
        </p:nvSpPr>
        <p:spPr>
          <a:xfrm>
            <a:off x="4614043" y="4820190"/>
            <a:ext cx="5939735" cy="88009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dirty="0">
                <a:solidFill>
                  <a:schemeClr val="lt1"/>
                </a:solidFill>
                <a:ea typeface="Calibri"/>
                <a:cs typeface="Calibri"/>
                <a:sym typeface="Calibri"/>
              </a:rPr>
              <a:t>Ressource Management &amp; Optimization</a:t>
            </a:r>
            <a:endParaRPr sz="1800" dirty="0"/>
          </a:p>
          <a:p>
            <a:pPr algn="ctr"/>
            <a:endParaRPr sz="1350" dirty="0">
              <a:solidFill>
                <a:schemeClr val="lt1"/>
              </a:solidFill>
              <a:ea typeface="Calibri"/>
              <a:cs typeface="Calibri"/>
              <a:sym typeface="Calibri"/>
            </a:endParaRPr>
          </a:p>
          <a:p>
            <a:pPr algn="ctr"/>
            <a:endParaRPr sz="1350" dirty="0">
              <a:solidFill>
                <a:schemeClr val="lt1"/>
              </a:solidFill>
              <a:ea typeface="Calibri"/>
              <a:cs typeface="Calibri"/>
              <a:sym typeface="Calibri"/>
            </a:endParaRPr>
          </a:p>
          <a:p>
            <a:pPr algn="ctr"/>
            <a:endParaRPr sz="1350" dirty="0">
              <a:solidFill>
                <a:schemeClr val="lt1"/>
              </a:solidFill>
              <a:ea typeface="Calibri"/>
              <a:cs typeface="Calibri"/>
              <a:sym typeface="Calibri"/>
            </a:endParaRPr>
          </a:p>
        </p:txBody>
      </p:sp>
      <p:sp>
        <p:nvSpPr>
          <p:cNvPr id="568" name="Google Shape;568;p36"/>
          <p:cNvSpPr/>
          <p:nvPr/>
        </p:nvSpPr>
        <p:spPr>
          <a:xfrm>
            <a:off x="4602847" y="3389235"/>
            <a:ext cx="5950931" cy="138122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a:solidFill>
                  <a:schemeClr val="lt1"/>
                </a:solidFill>
                <a:ea typeface="Calibri"/>
                <a:cs typeface="Calibri"/>
                <a:sym typeface="Calibri"/>
              </a:rPr>
              <a:t>Data Storage</a:t>
            </a:r>
            <a:endParaRPr sz="1800"/>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p:txBody>
      </p:sp>
      <p:sp>
        <p:nvSpPr>
          <p:cNvPr id="569" name="Google Shape;569;p36"/>
          <p:cNvSpPr/>
          <p:nvPr/>
        </p:nvSpPr>
        <p:spPr>
          <a:xfrm>
            <a:off x="6198962" y="3760281"/>
            <a:ext cx="1123439"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dirty="0">
                <a:solidFill>
                  <a:schemeClr val="lt1"/>
                </a:solidFill>
                <a:ea typeface="Calibri"/>
                <a:cs typeface="Calibri"/>
                <a:sym typeface="Calibri"/>
              </a:rPr>
              <a:t>Distributed File Systems</a:t>
            </a:r>
            <a:endParaRPr sz="1800" dirty="0"/>
          </a:p>
          <a:p>
            <a:pPr algn="ctr"/>
            <a:r>
              <a:rPr lang="en-CH" sz="1350" dirty="0">
                <a:solidFill>
                  <a:schemeClr val="lt1"/>
                </a:solidFill>
                <a:ea typeface="Calibri"/>
                <a:cs typeface="Calibri"/>
                <a:sym typeface="Calibri"/>
              </a:rPr>
              <a:t>(GFS)</a:t>
            </a:r>
            <a:endParaRPr sz="1800" dirty="0"/>
          </a:p>
        </p:txBody>
      </p:sp>
      <p:sp>
        <p:nvSpPr>
          <p:cNvPr id="570" name="Google Shape;570;p36"/>
          <p:cNvSpPr/>
          <p:nvPr/>
        </p:nvSpPr>
        <p:spPr>
          <a:xfrm>
            <a:off x="7478545" y="3752740"/>
            <a:ext cx="1430822"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NoSQL DB</a:t>
            </a:r>
            <a:endParaRPr sz="1800"/>
          </a:p>
          <a:p>
            <a:pPr algn="ctr"/>
            <a:r>
              <a:rPr lang="en-CH" sz="1350">
                <a:solidFill>
                  <a:schemeClr val="lt1"/>
                </a:solidFill>
                <a:ea typeface="Calibri"/>
                <a:cs typeface="Calibri"/>
                <a:sym typeface="Calibri"/>
              </a:rPr>
              <a:t>Dynamo </a:t>
            </a:r>
            <a:endParaRPr sz="1800"/>
          </a:p>
          <a:p>
            <a:pPr algn="ctr"/>
            <a:r>
              <a:rPr lang="en-CH" sz="1350">
                <a:solidFill>
                  <a:schemeClr val="lt1"/>
                </a:solidFill>
                <a:ea typeface="Calibri"/>
                <a:cs typeface="Calibri"/>
                <a:sym typeface="Calibri"/>
              </a:rPr>
              <a:t>Big Table Cassandra</a:t>
            </a:r>
            <a:endParaRPr sz="1800"/>
          </a:p>
        </p:txBody>
      </p:sp>
      <p:sp>
        <p:nvSpPr>
          <p:cNvPr id="571" name="Google Shape;571;p36"/>
          <p:cNvSpPr/>
          <p:nvPr/>
        </p:nvSpPr>
        <p:spPr>
          <a:xfrm>
            <a:off x="9065514" y="3760281"/>
            <a:ext cx="1430822"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Distributed Messging systems </a:t>
            </a:r>
            <a:endParaRPr sz="1800"/>
          </a:p>
          <a:p>
            <a:pPr algn="ctr"/>
            <a:r>
              <a:rPr lang="en-CH" sz="1350">
                <a:solidFill>
                  <a:schemeClr val="lt1"/>
                </a:solidFill>
                <a:ea typeface="Calibri"/>
                <a:cs typeface="Calibri"/>
                <a:sym typeface="Calibri"/>
              </a:rPr>
              <a:t>Kafka</a:t>
            </a:r>
            <a:endParaRPr sz="1800"/>
          </a:p>
        </p:txBody>
      </p:sp>
      <p:sp>
        <p:nvSpPr>
          <p:cNvPr id="572" name="Google Shape;572;p36"/>
          <p:cNvSpPr/>
          <p:nvPr/>
        </p:nvSpPr>
        <p:spPr>
          <a:xfrm>
            <a:off x="7757335" y="1868388"/>
            <a:ext cx="1300112"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Structured Data</a:t>
            </a:r>
            <a:endParaRPr sz="1800"/>
          </a:p>
          <a:p>
            <a:pPr algn="ctr"/>
            <a:r>
              <a:rPr lang="en-CH" sz="1350">
                <a:solidFill>
                  <a:schemeClr val="lt1"/>
                </a:solidFill>
                <a:ea typeface="Calibri"/>
                <a:cs typeface="Calibri"/>
                <a:sym typeface="Calibri"/>
              </a:rPr>
              <a:t>Spark SQL</a:t>
            </a:r>
            <a:endParaRPr sz="1350">
              <a:solidFill>
                <a:schemeClr val="lt1"/>
              </a:solidFill>
              <a:ea typeface="Calibri"/>
              <a:cs typeface="Calibri"/>
              <a:sym typeface="Calibri"/>
            </a:endParaRPr>
          </a:p>
        </p:txBody>
      </p:sp>
      <p:sp>
        <p:nvSpPr>
          <p:cNvPr id="573" name="Google Shape;573;p36"/>
          <p:cNvSpPr/>
          <p:nvPr/>
        </p:nvSpPr>
        <p:spPr>
          <a:xfrm>
            <a:off x="6067745" y="1837433"/>
            <a:ext cx="1625601" cy="697752"/>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Graph Data</a:t>
            </a:r>
            <a:endParaRPr sz="1800"/>
          </a:p>
          <a:p>
            <a:pPr algn="ctr"/>
            <a:r>
              <a:rPr lang="en-CH" sz="1350">
                <a:solidFill>
                  <a:schemeClr val="lt1"/>
                </a:solidFill>
                <a:ea typeface="Calibri"/>
                <a:cs typeface="Calibri"/>
                <a:sym typeface="Calibri"/>
              </a:rPr>
              <a:t>Pregel, GraphLab, X-Streem, Chaos</a:t>
            </a:r>
            <a:endParaRPr sz="1800"/>
          </a:p>
        </p:txBody>
      </p:sp>
      <p:sp>
        <p:nvSpPr>
          <p:cNvPr id="574" name="Google Shape;574;p36"/>
          <p:cNvSpPr/>
          <p:nvPr/>
        </p:nvSpPr>
        <p:spPr>
          <a:xfrm>
            <a:off x="9155767" y="1858519"/>
            <a:ext cx="1300112"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Machine Learning</a:t>
            </a:r>
            <a:endParaRPr sz="1800"/>
          </a:p>
        </p:txBody>
      </p:sp>
      <p:sp>
        <p:nvSpPr>
          <p:cNvPr id="575" name="Google Shape;575;p36"/>
          <p:cNvSpPr/>
          <p:nvPr/>
        </p:nvSpPr>
        <p:spPr>
          <a:xfrm>
            <a:off x="6128730" y="2580511"/>
            <a:ext cx="1559693"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Batch Data </a:t>
            </a:r>
            <a:endParaRPr sz="1800"/>
          </a:p>
          <a:p>
            <a:pPr algn="ctr"/>
            <a:r>
              <a:rPr lang="en-CH" sz="1350">
                <a:solidFill>
                  <a:schemeClr val="lt1"/>
                </a:solidFill>
                <a:ea typeface="Calibri"/>
                <a:cs typeface="Calibri"/>
                <a:sym typeface="Calibri"/>
              </a:rPr>
              <a:t>Map Reduce, Dryad, Spark</a:t>
            </a:r>
            <a:endParaRPr sz="1800"/>
          </a:p>
        </p:txBody>
      </p:sp>
      <p:sp>
        <p:nvSpPr>
          <p:cNvPr id="576" name="Google Shape;576;p36"/>
          <p:cNvSpPr/>
          <p:nvPr/>
        </p:nvSpPr>
        <p:spPr>
          <a:xfrm>
            <a:off x="7844172" y="2556646"/>
            <a:ext cx="2611707"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Streaming Data</a:t>
            </a:r>
            <a:endParaRPr sz="1800"/>
          </a:p>
          <a:p>
            <a:pPr algn="ctr"/>
            <a:r>
              <a:rPr lang="en-CH" sz="1350">
                <a:solidFill>
                  <a:schemeClr val="lt1"/>
                </a:solidFill>
                <a:ea typeface="Calibri"/>
                <a:cs typeface="Calibri"/>
                <a:sym typeface="Calibri"/>
              </a:rPr>
              <a:t>Storm, Naiad, Flink, Spark Streaming Google Data Flow</a:t>
            </a:r>
            <a:endParaRPr sz="1800"/>
          </a:p>
        </p:txBody>
      </p:sp>
      <p:sp>
        <p:nvSpPr>
          <p:cNvPr id="3" name="Google Shape;569;p36">
            <a:extLst>
              <a:ext uri="{FF2B5EF4-FFF2-40B4-BE49-F238E27FC236}">
                <a16:creationId xmlns:a16="http://schemas.microsoft.com/office/drawing/2014/main" id="{25C7719B-FFB9-B43F-4394-0F1BCD54FB48}"/>
              </a:ext>
            </a:extLst>
          </p:cNvPr>
          <p:cNvSpPr/>
          <p:nvPr/>
        </p:nvSpPr>
        <p:spPr>
          <a:xfrm>
            <a:off x="7978017" y="5192297"/>
            <a:ext cx="2344016" cy="382488"/>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Scheduling (Mesos, YARN)</a:t>
            </a:r>
            <a:endParaRPr sz="1800" dirty="0"/>
          </a:p>
        </p:txBody>
      </p:sp>
      <p:sp>
        <p:nvSpPr>
          <p:cNvPr id="4" name="Google Shape;569;p36">
            <a:extLst>
              <a:ext uri="{FF2B5EF4-FFF2-40B4-BE49-F238E27FC236}">
                <a16:creationId xmlns:a16="http://schemas.microsoft.com/office/drawing/2014/main" id="{7F855EFD-6BE4-FF9D-01E8-EFF131B6C055}"/>
              </a:ext>
            </a:extLst>
          </p:cNvPr>
          <p:cNvSpPr/>
          <p:nvPr/>
        </p:nvSpPr>
        <p:spPr>
          <a:xfrm>
            <a:off x="4745611" y="5189414"/>
            <a:ext cx="2344016" cy="382488"/>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Query optimization</a:t>
            </a:r>
            <a:endParaRPr sz="1800" dirty="0"/>
          </a:p>
        </p:txBody>
      </p:sp>
      <p:sp>
        <p:nvSpPr>
          <p:cNvPr id="5" name="Google Shape;569;p36">
            <a:extLst>
              <a:ext uri="{FF2B5EF4-FFF2-40B4-BE49-F238E27FC236}">
                <a16:creationId xmlns:a16="http://schemas.microsoft.com/office/drawing/2014/main" id="{838ABA26-E618-C701-9608-341FD5B0689F}"/>
              </a:ext>
            </a:extLst>
          </p:cNvPr>
          <p:cNvSpPr/>
          <p:nvPr/>
        </p:nvSpPr>
        <p:spPr>
          <a:xfrm>
            <a:off x="4820669" y="3760281"/>
            <a:ext cx="1172370" cy="921076"/>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Storage Hierarchies &amp; Layouts</a:t>
            </a:r>
            <a:endParaRPr sz="1800" dirty="0"/>
          </a:p>
        </p:txBody>
      </p:sp>
      <p:sp>
        <p:nvSpPr>
          <p:cNvPr id="6" name="Google Shape;569;p36">
            <a:extLst>
              <a:ext uri="{FF2B5EF4-FFF2-40B4-BE49-F238E27FC236}">
                <a16:creationId xmlns:a16="http://schemas.microsoft.com/office/drawing/2014/main" id="{DD2CB1A6-40E3-956F-0FFB-1EB138AED45A}"/>
              </a:ext>
            </a:extLst>
          </p:cNvPr>
          <p:cNvSpPr/>
          <p:nvPr/>
        </p:nvSpPr>
        <p:spPr>
          <a:xfrm>
            <a:off x="4745612" y="1837433"/>
            <a:ext cx="1258144" cy="697752"/>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Transaction</a:t>
            </a:r>
          </a:p>
          <a:p>
            <a:pPr algn="ctr"/>
            <a:r>
              <a:rPr lang="en-US" sz="1350" b="1" dirty="0">
                <a:solidFill>
                  <a:schemeClr val="lt1"/>
                </a:solidFill>
                <a:cs typeface="Calibri"/>
                <a:sym typeface="Calibri"/>
              </a:rPr>
              <a:t>Management</a:t>
            </a:r>
            <a:endParaRPr sz="1800" dirty="0"/>
          </a:p>
        </p:txBody>
      </p:sp>
      <p:sp>
        <p:nvSpPr>
          <p:cNvPr id="8" name="Google Shape;569;p36">
            <a:extLst>
              <a:ext uri="{FF2B5EF4-FFF2-40B4-BE49-F238E27FC236}">
                <a16:creationId xmlns:a16="http://schemas.microsoft.com/office/drawing/2014/main" id="{4FC9E195-6DB6-C707-379A-BF4F3037A402}"/>
              </a:ext>
            </a:extLst>
          </p:cNvPr>
          <p:cNvSpPr/>
          <p:nvPr/>
        </p:nvSpPr>
        <p:spPr>
          <a:xfrm>
            <a:off x="4759480" y="2542530"/>
            <a:ext cx="1223813" cy="648635"/>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Query Execution</a:t>
            </a:r>
            <a:endParaRPr sz="1800" dirty="0"/>
          </a:p>
        </p:txBody>
      </p:sp>
      <p:sp>
        <p:nvSpPr>
          <p:cNvPr id="2" name="Slide Number Placeholder 3">
            <a:extLst>
              <a:ext uri="{FF2B5EF4-FFF2-40B4-BE49-F238E27FC236}">
                <a16:creationId xmlns:a16="http://schemas.microsoft.com/office/drawing/2014/main" id="{A89A48C5-94C7-1E3F-F7DD-AF9DABF12352}"/>
              </a:ext>
            </a:extLst>
          </p:cNvPr>
          <p:cNvSpPr>
            <a:spLocks noGrp="1"/>
          </p:cNvSpPr>
          <p:nvPr>
            <p:ph type="sldNum" sz="quarter" idx="12"/>
          </p:nvPr>
        </p:nvSpPr>
        <p:spPr>
          <a:xfrm>
            <a:off x="8077200" y="6245225"/>
            <a:ext cx="2438400" cy="476250"/>
          </a:xfrm>
        </p:spPr>
        <p:txBody>
          <a:bodyPr/>
          <a:lstStyle/>
          <a:p>
            <a:fld id="{35B54189-C436-47D0-AC37-8484B13A8E13}" type="slidenum">
              <a:rPr lang="en-US" smtClean="0"/>
              <a:pPr/>
              <a:t>18</a:t>
            </a:fld>
            <a:endParaRPr lang="en-US" dirty="0"/>
          </a:p>
        </p:txBody>
      </p:sp>
      <p:sp>
        <p:nvSpPr>
          <p:cNvPr id="9" name="Title 8">
            <a:extLst>
              <a:ext uri="{FF2B5EF4-FFF2-40B4-BE49-F238E27FC236}">
                <a16:creationId xmlns:a16="http://schemas.microsoft.com/office/drawing/2014/main" id="{7273F6E6-E511-9849-AE81-D909AD76B086}"/>
              </a:ext>
            </a:extLst>
          </p:cNvPr>
          <p:cNvSpPr>
            <a:spLocks noGrp="1"/>
          </p:cNvSpPr>
          <p:nvPr>
            <p:ph type="title"/>
          </p:nvPr>
        </p:nvSpPr>
        <p:spPr/>
        <p:txBody>
          <a:bodyPr/>
          <a:lstStyle/>
          <a:p>
            <a:r>
              <a:rPr lang="en-US" dirty="0"/>
              <a:t>Today: dataflow and Spark</a:t>
            </a:r>
          </a:p>
        </p:txBody>
      </p:sp>
      <p:sp>
        <p:nvSpPr>
          <p:cNvPr id="10" name="Oval 9">
            <a:extLst>
              <a:ext uri="{FF2B5EF4-FFF2-40B4-BE49-F238E27FC236}">
                <a16:creationId xmlns:a16="http://schemas.microsoft.com/office/drawing/2014/main" id="{112849E8-DCAC-020E-BB9B-157C76934F57}"/>
              </a:ext>
            </a:extLst>
          </p:cNvPr>
          <p:cNvSpPr/>
          <p:nvPr/>
        </p:nvSpPr>
        <p:spPr>
          <a:xfrm>
            <a:off x="7894919" y="1783359"/>
            <a:ext cx="1111468" cy="834997"/>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Oval 11">
            <a:extLst>
              <a:ext uri="{FF2B5EF4-FFF2-40B4-BE49-F238E27FC236}">
                <a16:creationId xmlns:a16="http://schemas.microsoft.com/office/drawing/2014/main" id="{27AB9979-BAF9-8CEB-83DB-34B25398D9F4}"/>
              </a:ext>
            </a:extLst>
          </p:cNvPr>
          <p:cNvSpPr/>
          <p:nvPr/>
        </p:nvSpPr>
        <p:spPr>
          <a:xfrm>
            <a:off x="6307843" y="2473204"/>
            <a:ext cx="1111468" cy="834997"/>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1981200" y="274638"/>
            <a:ext cx="8229600" cy="792162"/>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endParaRPr/>
          </a:p>
        </p:txBody>
      </p:sp>
      <p:pic>
        <p:nvPicPr>
          <p:cNvPr id="133" name="Google Shape;133;p5"/>
          <p:cNvPicPr preferRelativeResize="0">
            <a:picLocks noGrp="1"/>
          </p:cNvPicPr>
          <p:nvPr>
            <p:ph type="body" idx="1"/>
          </p:nvPr>
        </p:nvPicPr>
        <p:blipFill rotWithShape="1">
          <a:blip r:embed="rId3">
            <a:alphaModFix/>
          </a:blip>
          <a:srcRect/>
          <a:stretch/>
        </p:blipFill>
        <p:spPr>
          <a:xfrm>
            <a:off x="1559496" y="-27385"/>
            <a:ext cx="9116016" cy="6858000"/>
          </a:xfrm>
          <a:prstGeom prst="rect">
            <a:avLst/>
          </a:prstGeom>
          <a:noFill/>
          <a:ln>
            <a:noFill/>
          </a:ln>
        </p:spPr>
      </p:pic>
      <p:sp>
        <p:nvSpPr>
          <p:cNvPr id="2" name="Google Shape;158;p8">
            <a:extLst>
              <a:ext uri="{FF2B5EF4-FFF2-40B4-BE49-F238E27FC236}">
                <a16:creationId xmlns:a16="http://schemas.microsoft.com/office/drawing/2014/main" id="{57253162-6C98-6D0A-86B5-4CFA25B0E2F2}"/>
              </a:ext>
            </a:extLst>
          </p:cNvPr>
          <p:cNvSpPr txBox="1">
            <a:spLocks noGrp="1"/>
          </p:cNvSpPr>
          <p:nvPr>
            <p:ph type="sldNum" idx="12"/>
          </p:nvPr>
        </p:nvSpPr>
        <p:spPr>
          <a:xfrm>
            <a:off x="8737600" y="6245225"/>
            <a:ext cx="3251200" cy="47625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6"/>
          <p:cNvSpPr/>
          <p:nvPr/>
        </p:nvSpPr>
        <p:spPr>
          <a:xfrm>
            <a:off x="1693790" y="3287606"/>
            <a:ext cx="2654202"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Calibri"/>
                <a:ea typeface="Calibri"/>
                <a:cs typeface="Calibri"/>
                <a:sym typeface="Calibri"/>
              </a:rPr>
              <a:t>Consistency protocols</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800" b="0" i="0" u="none" strike="noStrike" cap="none">
                <a:solidFill>
                  <a:schemeClr val="lt1"/>
                </a:solidFill>
                <a:latin typeface="Calibri"/>
                <a:ea typeface="Calibri"/>
                <a:cs typeface="Calibri"/>
                <a:sym typeface="Calibri"/>
              </a:rPr>
              <a:t>CAP Theorem</a:t>
            </a:r>
            <a:endParaRPr sz="2800" b="0" i="0" u="none" strike="noStrike" cap="none">
              <a:solidFill>
                <a:srgbClr val="000000"/>
              </a:solidFill>
              <a:latin typeface="Arial"/>
              <a:ea typeface="Arial"/>
              <a:cs typeface="Arial"/>
              <a:sym typeface="Arial"/>
            </a:endParaRPr>
          </a:p>
        </p:txBody>
      </p:sp>
      <p:sp>
        <p:nvSpPr>
          <p:cNvPr id="70" name="Google Shape;70;p36"/>
          <p:cNvSpPr/>
          <p:nvPr/>
        </p:nvSpPr>
        <p:spPr>
          <a:xfrm>
            <a:off x="1704986" y="2413464"/>
            <a:ext cx="2654202"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Calibri"/>
                <a:ea typeface="Calibri"/>
                <a:cs typeface="Calibri"/>
                <a:sym typeface="Calibri"/>
              </a:rPr>
              <a:t>Gossip Protocols</a:t>
            </a:r>
            <a:endParaRPr sz="2800" b="0" i="0" u="none" strike="noStrike" cap="none">
              <a:solidFill>
                <a:srgbClr val="000000"/>
              </a:solidFill>
              <a:latin typeface="Arial"/>
              <a:ea typeface="Arial"/>
              <a:cs typeface="Arial"/>
              <a:sym typeface="Arial"/>
            </a:endParaRPr>
          </a:p>
        </p:txBody>
      </p:sp>
      <p:sp>
        <p:nvSpPr>
          <p:cNvPr id="71" name="Google Shape;71;p36"/>
          <p:cNvSpPr/>
          <p:nvPr/>
        </p:nvSpPr>
        <p:spPr>
          <a:xfrm>
            <a:off x="1704987" y="4173798"/>
            <a:ext cx="2638909"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Calibri"/>
                <a:ea typeface="Calibri"/>
                <a:cs typeface="Calibri"/>
                <a:sym typeface="Calibri"/>
              </a:rPr>
              <a:t>Distributed/Decentralized systems</a:t>
            </a:r>
            <a:endParaRPr sz="2800" b="0" i="0" u="none" strike="noStrike" cap="none">
              <a:solidFill>
                <a:srgbClr val="000000"/>
              </a:solidFill>
              <a:latin typeface="Arial"/>
              <a:ea typeface="Arial"/>
              <a:cs typeface="Arial"/>
              <a:sym typeface="Arial"/>
            </a:endParaRPr>
          </a:p>
        </p:txBody>
      </p:sp>
      <p:sp>
        <p:nvSpPr>
          <p:cNvPr id="72" name="Google Shape;72;p36"/>
          <p:cNvSpPr txBox="1"/>
          <p:nvPr/>
        </p:nvSpPr>
        <p:spPr>
          <a:xfrm>
            <a:off x="6794500" y="1131094"/>
            <a:ext cx="3416300" cy="376996"/>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Data science software stack</a:t>
            </a:r>
            <a:endParaRPr sz="2000" b="0" i="0" u="none" strike="noStrike" cap="none">
              <a:solidFill>
                <a:srgbClr val="000000"/>
              </a:solidFill>
              <a:latin typeface="Arial"/>
              <a:ea typeface="Arial"/>
              <a:cs typeface="Arial"/>
              <a:sym typeface="Arial"/>
            </a:endParaRPr>
          </a:p>
        </p:txBody>
      </p:sp>
      <p:sp>
        <p:nvSpPr>
          <p:cNvPr id="73" name="Google Shape;73;p36"/>
          <p:cNvSpPr/>
          <p:nvPr/>
        </p:nvSpPr>
        <p:spPr>
          <a:xfrm>
            <a:off x="4614043" y="1439243"/>
            <a:ext cx="5950931" cy="181056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0" i="0" u="none" strike="noStrike" cap="none">
                <a:solidFill>
                  <a:schemeClr val="lt1"/>
                </a:solidFill>
                <a:latin typeface="Calibri"/>
                <a:ea typeface="Calibri"/>
                <a:cs typeface="Calibri"/>
                <a:sym typeface="Calibri"/>
              </a:rPr>
              <a:t>Data Processing</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4" name="Google Shape;74;p36"/>
          <p:cNvSpPr/>
          <p:nvPr/>
        </p:nvSpPr>
        <p:spPr>
          <a:xfrm>
            <a:off x="4614043" y="4820190"/>
            <a:ext cx="5939735" cy="88009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0" i="0" u="none" strike="noStrike" cap="none">
                <a:solidFill>
                  <a:schemeClr val="lt1"/>
                </a:solidFill>
                <a:latin typeface="Calibri"/>
                <a:ea typeface="Calibri"/>
                <a:cs typeface="Calibri"/>
                <a:sym typeface="Calibri"/>
              </a:rPr>
              <a:t>Resource Management &amp; Optimization</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5" name="Google Shape;75;p36"/>
          <p:cNvSpPr/>
          <p:nvPr/>
        </p:nvSpPr>
        <p:spPr>
          <a:xfrm>
            <a:off x="4602847" y="3389235"/>
            <a:ext cx="5950931" cy="138122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0" i="0" u="none" strike="noStrike" cap="none">
                <a:solidFill>
                  <a:schemeClr val="lt1"/>
                </a:solidFill>
                <a:latin typeface="Calibri"/>
                <a:ea typeface="Calibri"/>
                <a:cs typeface="Calibri"/>
                <a:sym typeface="Calibri"/>
              </a:rPr>
              <a:t>Data Storage</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6" name="Google Shape;76;p36"/>
          <p:cNvSpPr/>
          <p:nvPr/>
        </p:nvSpPr>
        <p:spPr>
          <a:xfrm>
            <a:off x="6198962" y="3760281"/>
            <a:ext cx="1123439"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1" i="0" u="none" strike="noStrike" cap="none">
                <a:solidFill>
                  <a:schemeClr val="lt1"/>
                </a:solidFill>
                <a:latin typeface="Calibri"/>
                <a:ea typeface="Calibri"/>
                <a:cs typeface="Calibri"/>
                <a:sym typeface="Calibri"/>
              </a:rPr>
              <a:t>Distributed File Systems</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350" b="0" i="0" u="none" strike="noStrike" cap="none">
                <a:solidFill>
                  <a:schemeClr val="lt1"/>
                </a:solidFill>
                <a:latin typeface="Calibri"/>
                <a:ea typeface="Calibri"/>
                <a:cs typeface="Calibri"/>
                <a:sym typeface="Calibri"/>
              </a:rPr>
              <a:t>(GFS)</a:t>
            </a:r>
            <a:endParaRPr sz="1800" b="0" i="0" u="none" strike="noStrike" cap="none">
              <a:solidFill>
                <a:srgbClr val="000000"/>
              </a:solidFill>
              <a:latin typeface="Arial"/>
              <a:ea typeface="Arial"/>
              <a:cs typeface="Arial"/>
              <a:sym typeface="Arial"/>
            </a:endParaRPr>
          </a:p>
        </p:txBody>
      </p:sp>
      <p:sp>
        <p:nvSpPr>
          <p:cNvPr id="77" name="Google Shape;77;p36"/>
          <p:cNvSpPr/>
          <p:nvPr/>
        </p:nvSpPr>
        <p:spPr>
          <a:xfrm>
            <a:off x="7478545" y="3752740"/>
            <a:ext cx="1430822"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1" i="0" u="none" strike="noStrike" cap="none">
                <a:solidFill>
                  <a:schemeClr val="lt1"/>
                </a:solidFill>
                <a:latin typeface="Calibri"/>
                <a:ea typeface="Calibri"/>
                <a:cs typeface="Calibri"/>
                <a:sym typeface="Calibri"/>
              </a:rPr>
              <a:t>NoSQL DB</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350" b="0" i="0" u="none" strike="noStrike" cap="none">
                <a:solidFill>
                  <a:schemeClr val="lt1"/>
                </a:solidFill>
                <a:latin typeface="Calibri"/>
                <a:ea typeface="Calibri"/>
                <a:cs typeface="Calibri"/>
                <a:sym typeface="Calibri"/>
              </a:rPr>
              <a:t>Dynamo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350" b="0" i="0" u="none" strike="noStrike" cap="none">
                <a:solidFill>
                  <a:schemeClr val="lt1"/>
                </a:solidFill>
                <a:latin typeface="Calibri"/>
                <a:ea typeface="Calibri"/>
                <a:cs typeface="Calibri"/>
                <a:sym typeface="Calibri"/>
              </a:rPr>
              <a:t>Big Table Cassandra</a:t>
            </a:r>
            <a:endParaRPr sz="1800" b="0" i="0" u="none" strike="noStrike" cap="none">
              <a:solidFill>
                <a:srgbClr val="000000"/>
              </a:solidFill>
              <a:latin typeface="Arial"/>
              <a:ea typeface="Arial"/>
              <a:cs typeface="Arial"/>
              <a:sym typeface="Arial"/>
            </a:endParaRPr>
          </a:p>
        </p:txBody>
      </p:sp>
      <p:sp>
        <p:nvSpPr>
          <p:cNvPr id="78" name="Google Shape;78;p36"/>
          <p:cNvSpPr/>
          <p:nvPr/>
        </p:nvSpPr>
        <p:spPr>
          <a:xfrm>
            <a:off x="9065514" y="3760281"/>
            <a:ext cx="1430822"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1" i="0" u="none" strike="noStrike" cap="none">
                <a:solidFill>
                  <a:schemeClr val="lt1"/>
                </a:solidFill>
                <a:latin typeface="Calibri"/>
                <a:ea typeface="Calibri"/>
                <a:cs typeface="Calibri"/>
                <a:sym typeface="Calibri"/>
              </a:rPr>
              <a:t>Distributed Messging systems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350" b="0" i="0" u="none" strike="noStrike" cap="none">
                <a:solidFill>
                  <a:schemeClr val="lt1"/>
                </a:solidFill>
                <a:latin typeface="Calibri"/>
                <a:ea typeface="Calibri"/>
                <a:cs typeface="Calibri"/>
                <a:sym typeface="Calibri"/>
              </a:rPr>
              <a:t>Kafka</a:t>
            </a:r>
            <a:endParaRPr sz="1800" b="0" i="0" u="none" strike="noStrike" cap="none">
              <a:solidFill>
                <a:srgbClr val="000000"/>
              </a:solidFill>
              <a:latin typeface="Arial"/>
              <a:ea typeface="Arial"/>
              <a:cs typeface="Arial"/>
              <a:sym typeface="Arial"/>
            </a:endParaRPr>
          </a:p>
        </p:txBody>
      </p:sp>
      <p:sp>
        <p:nvSpPr>
          <p:cNvPr id="79" name="Google Shape;79;p36"/>
          <p:cNvSpPr/>
          <p:nvPr/>
        </p:nvSpPr>
        <p:spPr>
          <a:xfrm>
            <a:off x="7757335" y="1868388"/>
            <a:ext cx="1300112"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1" i="0" u="none" strike="noStrike" cap="none">
                <a:solidFill>
                  <a:schemeClr val="lt1"/>
                </a:solidFill>
                <a:latin typeface="Calibri"/>
                <a:ea typeface="Calibri"/>
                <a:cs typeface="Calibri"/>
                <a:sym typeface="Calibri"/>
              </a:rPr>
              <a:t>Structured Data</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350" b="0" i="0" u="none" strike="noStrike" cap="none">
                <a:solidFill>
                  <a:schemeClr val="lt1"/>
                </a:solidFill>
                <a:latin typeface="Calibri"/>
                <a:ea typeface="Calibri"/>
                <a:cs typeface="Calibri"/>
                <a:sym typeface="Calibri"/>
              </a:rPr>
              <a:t>Spark SQL</a:t>
            </a:r>
            <a:endParaRPr sz="1350" b="0" i="0" u="none" strike="noStrike" cap="none">
              <a:solidFill>
                <a:schemeClr val="lt1"/>
              </a:solidFill>
              <a:latin typeface="Calibri"/>
              <a:ea typeface="Calibri"/>
              <a:cs typeface="Calibri"/>
              <a:sym typeface="Calibri"/>
            </a:endParaRPr>
          </a:p>
        </p:txBody>
      </p:sp>
      <p:sp>
        <p:nvSpPr>
          <p:cNvPr id="80" name="Google Shape;80;p36"/>
          <p:cNvSpPr/>
          <p:nvPr/>
        </p:nvSpPr>
        <p:spPr>
          <a:xfrm>
            <a:off x="6067745" y="1837433"/>
            <a:ext cx="1625601" cy="697752"/>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1" i="0" u="none" strike="noStrike" cap="none">
                <a:solidFill>
                  <a:schemeClr val="lt1"/>
                </a:solidFill>
                <a:latin typeface="Calibri"/>
                <a:ea typeface="Calibri"/>
                <a:cs typeface="Calibri"/>
                <a:sym typeface="Calibri"/>
              </a:rPr>
              <a:t>Graph Data</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350" b="0" i="0" u="none" strike="noStrike" cap="none">
                <a:solidFill>
                  <a:schemeClr val="lt1"/>
                </a:solidFill>
                <a:latin typeface="Calibri"/>
                <a:ea typeface="Calibri"/>
                <a:cs typeface="Calibri"/>
                <a:sym typeface="Calibri"/>
              </a:rPr>
              <a:t>Pregel, GraphLab, X-Streem, Chaos</a:t>
            </a:r>
            <a:endParaRPr sz="1800" b="0" i="0" u="none" strike="noStrike" cap="none">
              <a:solidFill>
                <a:srgbClr val="000000"/>
              </a:solidFill>
              <a:latin typeface="Arial"/>
              <a:ea typeface="Arial"/>
              <a:cs typeface="Arial"/>
              <a:sym typeface="Arial"/>
            </a:endParaRPr>
          </a:p>
        </p:txBody>
      </p:sp>
      <p:sp>
        <p:nvSpPr>
          <p:cNvPr id="81" name="Google Shape;81;p36"/>
          <p:cNvSpPr/>
          <p:nvPr/>
        </p:nvSpPr>
        <p:spPr>
          <a:xfrm>
            <a:off x="9155767" y="1858519"/>
            <a:ext cx="1300112"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1" i="0" u="none" strike="noStrike" cap="none">
                <a:solidFill>
                  <a:schemeClr val="lt1"/>
                </a:solidFill>
                <a:latin typeface="Calibri"/>
                <a:ea typeface="Calibri"/>
                <a:cs typeface="Calibri"/>
                <a:sym typeface="Calibri"/>
              </a:rPr>
              <a:t>Machine Learning</a:t>
            </a:r>
            <a:endParaRPr sz="1800" b="0" i="0" u="none" strike="noStrike" cap="none">
              <a:solidFill>
                <a:srgbClr val="000000"/>
              </a:solidFill>
              <a:latin typeface="Arial"/>
              <a:ea typeface="Arial"/>
              <a:cs typeface="Arial"/>
              <a:sym typeface="Arial"/>
            </a:endParaRPr>
          </a:p>
        </p:txBody>
      </p:sp>
      <p:sp>
        <p:nvSpPr>
          <p:cNvPr id="82" name="Google Shape;82;p36"/>
          <p:cNvSpPr/>
          <p:nvPr/>
        </p:nvSpPr>
        <p:spPr>
          <a:xfrm>
            <a:off x="6128730" y="2580511"/>
            <a:ext cx="1559693"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1" i="0" u="none" strike="noStrike" cap="none">
                <a:solidFill>
                  <a:schemeClr val="lt1"/>
                </a:solidFill>
                <a:latin typeface="Calibri"/>
                <a:ea typeface="Calibri"/>
                <a:cs typeface="Calibri"/>
                <a:sym typeface="Calibri"/>
              </a:rPr>
              <a:t>Batch Data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350" b="0" i="0" u="none" strike="noStrike" cap="none">
                <a:solidFill>
                  <a:schemeClr val="lt1"/>
                </a:solidFill>
                <a:latin typeface="Calibri"/>
                <a:ea typeface="Calibri"/>
                <a:cs typeface="Calibri"/>
                <a:sym typeface="Calibri"/>
              </a:rPr>
              <a:t>Map Reduce, Dryad, Spark</a:t>
            </a:r>
            <a:endParaRPr sz="1800" b="0" i="0" u="none" strike="noStrike" cap="none">
              <a:solidFill>
                <a:srgbClr val="000000"/>
              </a:solidFill>
              <a:latin typeface="Arial"/>
              <a:ea typeface="Arial"/>
              <a:cs typeface="Arial"/>
              <a:sym typeface="Arial"/>
            </a:endParaRPr>
          </a:p>
        </p:txBody>
      </p:sp>
      <p:sp>
        <p:nvSpPr>
          <p:cNvPr id="83" name="Google Shape;83;p36"/>
          <p:cNvSpPr/>
          <p:nvPr/>
        </p:nvSpPr>
        <p:spPr>
          <a:xfrm>
            <a:off x="7844172" y="2556646"/>
            <a:ext cx="2611707"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1" i="0" u="none" strike="noStrike" cap="none">
                <a:solidFill>
                  <a:schemeClr val="lt1"/>
                </a:solidFill>
                <a:latin typeface="Calibri"/>
                <a:ea typeface="Calibri"/>
                <a:cs typeface="Calibri"/>
                <a:sym typeface="Calibri"/>
              </a:rPr>
              <a:t>Streaming Data</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350" b="0" i="0" u="none" strike="noStrike" cap="none">
                <a:solidFill>
                  <a:schemeClr val="lt1"/>
                </a:solidFill>
                <a:latin typeface="Calibri"/>
                <a:ea typeface="Calibri"/>
                <a:cs typeface="Calibri"/>
                <a:sym typeface="Calibri"/>
              </a:rPr>
              <a:t>Storm, Naiad, Flink, Spark Streaming Google Data Flow</a:t>
            </a:r>
            <a:endParaRPr sz="1800" b="0" i="0" u="none" strike="noStrike" cap="none">
              <a:solidFill>
                <a:srgbClr val="000000"/>
              </a:solidFill>
              <a:latin typeface="Arial"/>
              <a:ea typeface="Arial"/>
              <a:cs typeface="Arial"/>
              <a:sym typeface="Arial"/>
            </a:endParaRPr>
          </a:p>
        </p:txBody>
      </p:sp>
      <p:sp>
        <p:nvSpPr>
          <p:cNvPr id="84" name="Google Shape;84;p36"/>
          <p:cNvSpPr/>
          <p:nvPr/>
        </p:nvSpPr>
        <p:spPr>
          <a:xfrm>
            <a:off x="7978017" y="5192297"/>
            <a:ext cx="2344016" cy="382488"/>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1" i="0" u="none" strike="noStrike" cap="none">
                <a:solidFill>
                  <a:schemeClr val="lt1"/>
                </a:solidFill>
                <a:latin typeface="Calibri"/>
                <a:ea typeface="Calibri"/>
                <a:cs typeface="Calibri"/>
                <a:sym typeface="Calibri"/>
              </a:rPr>
              <a:t>Scheduling (Mesos, YARN)</a:t>
            </a:r>
            <a:endParaRPr sz="1800" b="0" i="0" u="none" strike="noStrike" cap="none">
              <a:solidFill>
                <a:srgbClr val="000000"/>
              </a:solidFill>
              <a:latin typeface="Arial"/>
              <a:ea typeface="Arial"/>
              <a:cs typeface="Arial"/>
              <a:sym typeface="Arial"/>
            </a:endParaRPr>
          </a:p>
        </p:txBody>
      </p:sp>
      <p:sp>
        <p:nvSpPr>
          <p:cNvPr id="85" name="Google Shape;85;p36"/>
          <p:cNvSpPr/>
          <p:nvPr/>
        </p:nvSpPr>
        <p:spPr>
          <a:xfrm>
            <a:off x="4745611" y="5189414"/>
            <a:ext cx="2344016" cy="382488"/>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1" i="0" u="none" strike="noStrike" cap="none">
                <a:solidFill>
                  <a:schemeClr val="lt1"/>
                </a:solidFill>
                <a:latin typeface="Calibri"/>
                <a:ea typeface="Calibri"/>
                <a:cs typeface="Calibri"/>
                <a:sym typeface="Calibri"/>
              </a:rPr>
              <a:t>Query optimization</a:t>
            </a:r>
            <a:endParaRPr sz="1800" b="0" i="0" u="none" strike="noStrike" cap="none">
              <a:solidFill>
                <a:srgbClr val="000000"/>
              </a:solidFill>
              <a:latin typeface="Arial"/>
              <a:ea typeface="Arial"/>
              <a:cs typeface="Arial"/>
              <a:sym typeface="Arial"/>
            </a:endParaRPr>
          </a:p>
        </p:txBody>
      </p:sp>
      <p:sp>
        <p:nvSpPr>
          <p:cNvPr id="86" name="Google Shape;86;p36"/>
          <p:cNvSpPr/>
          <p:nvPr/>
        </p:nvSpPr>
        <p:spPr>
          <a:xfrm>
            <a:off x="4820669" y="3760281"/>
            <a:ext cx="1123439" cy="921076"/>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1" i="0" u="none" strike="noStrike" cap="none">
                <a:solidFill>
                  <a:schemeClr val="lt1"/>
                </a:solidFill>
                <a:latin typeface="Calibri"/>
                <a:ea typeface="Calibri"/>
                <a:cs typeface="Calibri"/>
                <a:sym typeface="Calibri"/>
              </a:rPr>
              <a:t>Storage Hierarchies &amp; Layouts</a:t>
            </a:r>
            <a:endParaRPr sz="1800" b="0" i="0" u="none" strike="noStrike" cap="none">
              <a:solidFill>
                <a:srgbClr val="000000"/>
              </a:solidFill>
              <a:latin typeface="Arial"/>
              <a:ea typeface="Arial"/>
              <a:cs typeface="Arial"/>
              <a:sym typeface="Arial"/>
            </a:endParaRPr>
          </a:p>
        </p:txBody>
      </p:sp>
      <p:sp>
        <p:nvSpPr>
          <p:cNvPr id="87" name="Google Shape;87;p36"/>
          <p:cNvSpPr/>
          <p:nvPr/>
        </p:nvSpPr>
        <p:spPr>
          <a:xfrm>
            <a:off x="4745612" y="1837433"/>
            <a:ext cx="1223813" cy="697752"/>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1" i="0" u="none" strike="noStrike" cap="none">
                <a:solidFill>
                  <a:schemeClr val="lt1"/>
                </a:solidFill>
                <a:latin typeface="Calibri"/>
                <a:ea typeface="Calibri"/>
                <a:cs typeface="Calibri"/>
                <a:sym typeface="Calibri"/>
              </a:rPr>
              <a:t>Transaction</a:t>
            </a:r>
            <a:endParaRPr/>
          </a:p>
          <a:p>
            <a:pPr marL="0" marR="0" lvl="0" indent="0" algn="ctr" rtl="0">
              <a:lnSpc>
                <a:spcPct val="100000"/>
              </a:lnSpc>
              <a:spcBef>
                <a:spcPts val="0"/>
              </a:spcBef>
              <a:spcAft>
                <a:spcPts val="0"/>
              </a:spcAft>
              <a:buNone/>
            </a:pPr>
            <a:r>
              <a:rPr lang="en-US" sz="1350" b="1" i="0" u="none" strike="noStrike" cap="none">
                <a:solidFill>
                  <a:schemeClr val="lt1"/>
                </a:solidFill>
                <a:latin typeface="Calibri"/>
                <a:ea typeface="Calibri"/>
                <a:cs typeface="Calibri"/>
                <a:sym typeface="Calibri"/>
              </a:rPr>
              <a:t>Management</a:t>
            </a:r>
            <a:endParaRPr sz="1800" b="0" i="0" u="none" strike="noStrike" cap="none">
              <a:solidFill>
                <a:srgbClr val="000000"/>
              </a:solidFill>
              <a:latin typeface="Arial"/>
              <a:ea typeface="Arial"/>
              <a:cs typeface="Arial"/>
              <a:sym typeface="Arial"/>
            </a:endParaRPr>
          </a:p>
        </p:txBody>
      </p:sp>
      <p:sp>
        <p:nvSpPr>
          <p:cNvPr id="88" name="Google Shape;88;p36"/>
          <p:cNvSpPr/>
          <p:nvPr/>
        </p:nvSpPr>
        <p:spPr>
          <a:xfrm>
            <a:off x="4759480" y="2542530"/>
            <a:ext cx="1223813" cy="648635"/>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US" sz="1350" b="1" i="0" u="none" strike="noStrike" cap="none">
                <a:solidFill>
                  <a:schemeClr val="lt1"/>
                </a:solidFill>
                <a:latin typeface="Calibri"/>
                <a:ea typeface="Calibri"/>
                <a:cs typeface="Calibri"/>
                <a:sym typeface="Calibri"/>
              </a:rPr>
              <a:t>Query Execution</a:t>
            </a:r>
            <a:endParaRPr sz="1800" b="0" i="0" u="none" strike="noStrike" cap="none">
              <a:solidFill>
                <a:srgbClr val="000000"/>
              </a:solidFill>
              <a:latin typeface="Arial"/>
              <a:ea typeface="Arial"/>
              <a:cs typeface="Arial"/>
              <a:sym typeface="Arial"/>
            </a:endParaRPr>
          </a:p>
        </p:txBody>
      </p:sp>
      <p:sp>
        <p:nvSpPr>
          <p:cNvPr id="89" name="Google Shape;89;p36"/>
          <p:cNvSpPr txBox="1">
            <a:spLocks noGrp="1"/>
          </p:cNvSpPr>
          <p:nvPr>
            <p:ph type="sldNum" idx="12"/>
          </p:nvPr>
        </p:nvSpPr>
        <p:spPr>
          <a:xfrm>
            <a:off x="8077200" y="6245225"/>
            <a:ext cx="2438400" cy="4762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a:t>
            </a:fld>
            <a:endParaRPr/>
          </a:p>
        </p:txBody>
      </p:sp>
      <p:sp>
        <p:nvSpPr>
          <p:cNvPr id="90" name="Google Shape;90;p36"/>
          <p:cNvSpPr txBox="1">
            <a:spLocks noGrp="1"/>
          </p:cNvSpPr>
          <p:nvPr>
            <p:ph type="title"/>
          </p:nvPr>
        </p:nvSpPr>
        <p:spPr>
          <a:xfrm>
            <a:off x="0" y="247231"/>
            <a:ext cx="12192000" cy="861775"/>
          </a:xfrm>
          <a:prstGeom prst="rect">
            <a:avLst/>
          </a:prstGeom>
          <a:noFill/>
          <a:ln>
            <a:noFill/>
          </a:ln>
        </p:spPr>
        <p:txBody>
          <a:bodyPr spcFirstLastPara="1" wrap="square" lIns="0" tIns="45700" rIns="0" bIns="45700" anchor="b" anchorCtr="0">
            <a:spAutoFit/>
          </a:bodyPr>
          <a:lstStyle/>
          <a:p>
            <a:pPr marL="0" lvl="0" indent="0" algn="ctr" rtl="0">
              <a:spcBef>
                <a:spcPts val="0"/>
              </a:spcBef>
              <a:spcAft>
                <a:spcPts val="0"/>
              </a:spcAft>
              <a:buNone/>
            </a:pPr>
            <a:r>
              <a:rPr lang="en-US" dirty="0"/>
              <a:t>Last week: distributed transactions</a:t>
            </a:r>
            <a:endParaRPr dirty="0"/>
          </a:p>
        </p:txBody>
      </p:sp>
      <p:sp>
        <p:nvSpPr>
          <p:cNvPr id="91" name="Google Shape;91;p36"/>
          <p:cNvSpPr/>
          <p:nvPr/>
        </p:nvSpPr>
        <p:spPr>
          <a:xfrm>
            <a:off x="4439817" y="1700808"/>
            <a:ext cx="1759145" cy="936104"/>
          </a:xfrm>
          <a:prstGeom prst="ellipse">
            <a:avLst/>
          </a:prstGeom>
          <a:noFill/>
          <a:ln w="381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4E0904-3B62-7B28-76F1-AA4BFDE16156}"/>
              </a:ext>
            </a:extLst>
          </p:cNvPr>
          <p:cNvSpPr>
            <a:spLocks noGrp="1"/>
          </p:cNvSpPr>
          <p:nvPr>
            <p:ph type="sldNum" idx="12"/>
          </p:nvPr>
        </p:nvSpPr>
        <p:spPr/>
        <p:txBody>
          <a:bodyPr/>
          <a:lstStyle/>
          <a:p>
            <a:fld id="{00000000-1234-1234-1234-123412341234}" type="slidenum">
              <a:rPr lang="en-US" smtClean="0"/>
              <a:pPr/>
              <a:t>20</a:t>
            </a:fld>
            <a:endParaRPr lang="en-US"/>
          </a:p>
        </p:txBody>
      </p:sp>
      <p:sp>
        <p:nvSpPr>
          <p:cNvPr id="5" name="TextBox 4">
            <a:extLst>
              <a:ext uri="{FF2B5EF4-FFF2-40B4-BE49-F238E27FC236}">
                <a16:creationId xmlns:a16="http://schemas.microsoft.com/office/drawing/2014/main" id="{2D832A55-BE8A-80A8-0AE5-18CF54597719}"/>
              </a:ext>
            </a:extLst>
          </p:cNvPr>
          <p:cNvSpPr txBox="1"/>
          <p:nvPr/>
        </p:nvSpPr>
        <p:spPr>
          <a:xfrm>
            <a:off x="4431826" y="264463"/>
            <a:ext cx="3448380" cy="400110"/>
          </a:xfrm>
          <a:prstGeom prst="rect">
            <a:avLst/>
          </a:prstGeom>
          <a:noFill/>
        </p:spPr>
        <p:txBody>
          <a:bodyPr wrap="none" rtlCol="0">
            <a:spAutoFit/>
          </a:bodyPr>
          <a:lstStyle/>
          <a:p>
            <a:r>
              <a:rPr lang="en-CH" sz="2000" b="1" dirty="0"/>
              <a:t>Big Data Landscape (2021)</a:t>
            </a:r>
          </a:p>
        </p:txBody>
      </p:sp>
      <p:pic>
        <p:nvPicPr>
          <p:cNvPr id="4" name="Picture 3">
            <a:extLst>
              <a:ext uri="{FF2B5EF4-FFF2-40B4-BE49-F238E27FC236}">
                <a16:creationId xmlns:a16="http://schemas.microsoft.com/office/drawing/2014/main" id="{8A67C76B-8BF1-0CD8-4F08-2D4062EBC977}"/>
              </a:ext>
            </a:extLst>
          </p:cNvPr>
          <p:cNvPicPr>
            <a:picLocks noChangeAspect="1"/>
          </p:cNvPicPr>
          <p:nvPr/>
        </p:nvPicPr>
        <p:blipFill>
          <a:blip r:embed="rId2"/>
          <a:stretch>
            <a:fillRect/>
          </a:stretch>
        </p:blipFill>
        <p:spPr>
          <a:xfrm>
            <a:off x="0" y="572240"/>
            <a:ext cx="12192000" cy="6306205"/>
          </a:xfrm>
          <a:prstGeom prst="rect">
            <a:avLst/>
          </a:prstGeom>
        </p:spPr>
      </p:pic>
    </p:spTree>
    <p:extLst>
      <p:ext uri="{BB962C8B-B14F-4D97-AF65-F5344CB8AC3E}">
        <p14:creationId xmlns:p14="http://schemas.microsoft.com/office/powerpoint/2010/main" val="78168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Data Processing at Scale</a:t>
            </a:r>
            <a:endParaRPr/>
          </a:p>
        </p:txBody>
      </p:sp>
      <p:sp>
        <p:nvSpPr>
          <p:cNvPr id="141" name="Google Shape;141;p6"/>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dirty="0"/>
              <a:t>Distribute computations across 1000s nodes</a:t>
            </a:r>
            <a:endParaRPr dirty="0"/>
          </a:p>
          <a:p>
            <a:pPr marL="742950" lvl="1" indent="-285750">
              <a:buSzPts val="2400"/>
              <a:buFont typeface="Calibri"/>
              <a:buChar char="–"/>
            </a:pPr>
            <a:r>
              <a:rPr lang="en-US" dirty="0"/>
              <a:t>Parallelization is necessary for timely responses</a:t>
            </a:r>
            <a:endParaRPr dirty="0"/>
          </a:p>
          <a:p>
            <a:pPr marL="342900" indent="-139700">
              <a:buSzPts val="3200"/>
              <a:buNone/>
            </a:pPr>
            <a:endParaRPr dirty="0"/>
          </a:p>
          <a:p>
            <a:pPr marL="342900">
              <a:buSzPts val="3200"/>
              <a:buFont typeface="Calibri"/>
              <a:buChar char="•"/>
            </a:pPr>
            <a:r>
              <a:rPr lang="en-US" dirty="0"/>
              <a:t>Hide complexity of distributed execution</a:t>
            </a:r>
            <a:endParaRPr dirty="0"/>
          </a:p>
          <a:p>
            <a:pPr marL="742950" lvl="1" indent="-285750">
              <a:buSzPts val="2400"/>
              <a:buFont typeface="Calibri"/>
              <a:buChar char="–"/>
            </a:pPr>
            <a:r>
              <a:rPr lang="en-US" dirty="0"/>
              <a:t>Framework needs to provide partitioning, FT, scheduling</a:t>
            </a:r>
            <a:endParaRPr dirty="0"/>
          </a:p>
          <a:p>
            <a:pPr marL="342900" indent="-139700">
              <a:buSzPts val="3200"/>
              <a:buNone/>
            </a:pPr>
            <a:endParaRPr dirty="0"/>
          </a:p>
          <a:p>
            <a:pPr marL="342900">
              <a:buSzPts val="3200"/>
              <a:buFont typeface="Calibri"/>
              <a:buChar char="•"/>
            </a:pPr>
            <a:r>
              <a:rPr lang="en-US" dirty="0"/>
              <a:t>Process more diverse and complex computations</a:t>
            </a:r>
            <a:endParaRPr dirty="0"/>
          </a:p>
          <a:p>
            <a:pPr marL="742950" lvl="1" indent="-285750">
              <a:buSzPts val="2400"/>
              <a:buFont typeface="Calibri"/>
              <a:buChar char="–"/>
            </a:pPr>
            <a:r>
              <a:rPr lang="en-US" dirty="0"/>
              <a:t>Programming model needs the right abstractions</a:t>
            </a:r>
            <a:endParaRPr dirty="0"/>
          </a:p>
          <a:p>
            <a:pPr marL="342900" indent="-139700">
              <a:buSzPts val="3200"/>
              <a:buNone/>
            </a:pPr>
            <a:endParaRPr dirty="0"/>
          </a:p>
          <a:p>
            <a:pPr marL="342900" indent="-139700">
              <a:buSzPts val="3200"/>
              <a:buNone/>
            </a:pPr>
            <a:endParaRPr dirty="0"/>
          </a:p>
        </p:txBody>
      </p:sp>
      <p:sp>
        <p:nvSpPr>
          <p:cNvPr id="142" name="Google Shape;142;p6"/>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Overview</a:t>
            </a:r>
            <a:endParaRPr/>
          </a:p>
        </p:txBody>
      </p:sp>
      <p:sp>
        <p:nvSpPr>
          <p:cNvPr id="149" name="Google Shape;149;p7"/>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a:p>
          <a:p>
            <a:pPr marL="342900">
              <a:buSzPts val="3200"/>
              <a:buFont typeface="Calibri"/>
              <a:buChar char="•"/>
            </a:pPr>
            <a:r>
              <a:rPr lang="en-US"/>
              <a:t>Distributed Query Processing</a:t>
            </a:r>
            <a:endParaRPr/>
          </a:p>
          <a:p>
            <a:pPr marL="342900" indent="-215900">
              <a:buSzPts val="2000"/>
              <a:buNone/>
            </a:pPr>
            <a:endParaRPr sz="2000"/>
          </a:p>
          <a:p>
            <a:pPr marL="342900">
              <a:buSzPts val="3200"/>
              <a:buFont typeface="Calibri"/>
              <a:buChar char="•"/>
            </a:pPr>
            <a:r>
              <a:rPr lang="en-US"/>
              <a:t>MapReduce model</a:t>
            </a:r>
            <a:endParaRPr/>
          </a:p>
          <a:p>
            <a:pPr marL="342900" indent="-215900">
              <a:buSzPts val="2000"/>
              <a:buNone/>
            </a:pPr>
            <a:endParaRPr sz="2000"/>
          </a:p>
          <a:p>
            <a:pPr marL="342900">
              <a:buSzPts val="3200"/>
              <a:buFont typeface="Calibri"/>
              <a:buChar char="•"/>
            </a:pPr>
            <a:r>
              <a:rPr lang="en-US"/>
              <a:t>Dataflow model in Spark</a:t>
            </a:r>
            <a:endParaRPr/>
          </a:p>
          <a:p>
            <a:pPr marL="0" indent="0">
              <a:buSzPts val="2000"/>
              <a:buNone/>
            </a:pPr>
            <a:endParaRPr sz="2000"/>
          </a:p>
          <a:p>
            <a:pPr marL="342900">
              <a:buSzPts val="3200"/>
              <a:buFont typeface="Calibri"/>
              <a:buChar char="•"/>
            </a:pPr>
            <a:r>
              <a:rPr lang="en-US"/>
              <a:t>Optimizing Large-scale Processing</a:t>
            </a:r>
            <a:endParaRPr/>
          </a:p>
          <a:p>
            <a:pPr marL="342900" indent="-139700">
              <a:buSzPts val="3200"/>
              <a:buNone/>
            </a:pPr>
            <a:endParaRPr/>
          </a:p>
          <a:p>
            <a:pPr marL="342900" indent="-139700">
              <a:buSzPts val="3200"/>
              <a:buNone/>
            </a:pPr>
            <a:endParaRPr/>
          </a:p>
        </p:txBody>
      </p:sp>
      <p:sp>
        <p:nvSpPr>
          <p:cNvPr id="150" name="Google Shape;150;p7"/>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Overview</a:t>
            </a:r>
            <a:endParaRPr/>
          </a:p>
        </p:txBody>
      </p:sp>
      <p:sp>
        <p:nvSpPr>
          <p:cNvPr id="157" name="Google Shape;157;p8"/>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dirty="0"/>
          </a:p>
          <a:p>
            <a:pPr marL="342900">
              <a:buSzPts val="3200"/>
              <a:buFont typeface="Calibri"/>
              <a:buChar char="•"/>
            </a:pPr>
            <a:r>
              <a:rPr lang="en-US" b="1" dirty="0"/>
              <a:t>Distributed Query Processing</a:t>
            </a:r>
          </a:p>
          <a:p>
            <a:pPr marL="0" indent="0">
              <a:buSzPts val="3200"/>
              <a:buNone/>
            </a:pPr>
            <a:endParaRPr sz="2000" dirty="0"/>
          </a:p>
          <a:p>
            <a:pPr marL="342900">
              <a:buSzPts val="3200"/>
              <a:buFont typeface="Calibri"/>
              <a:buChar char="•"/>
            </a:pPr>
            <a:r>
              <a:rPr lang="en-US" dirty="0"/>
              <a:t>MapReduce model</a:t>
            </a:r>
            <a:endParaRPr dirty="0"/>
          </a:p>
          <a:p>
            <a:pPr marL="342900" indent="-215900">
              <a:buSzPts val="2000"/>
              <a:buNone/>
            </a:pPr>
            <a:endParaRPr sz="2000" dirty="0"/>
          </a:p>
          <a:p>
            <a:pPr marL="342900">
              <a:buSzPts val="3200"/>
              <a:buFont typeface="Calibri"/>
              <a:buChar char="•"/>
            </a:pPr>
            <a:r>
              <a:rPr lang="en-US" dirty="0"/>
              <a:t>Dataflow model in Spark</a:t>
            </a:r>
            <a:endParaRPr dirty="0"/>
          </a:p>
          <a:p>
            <a:pPr marL="0" indent="0">
              <a:buSzPts val="2000"/>
              <a:buNone/>
            </a:pPr>
            <a:endParaRPr sz="2000" dirty="0"/>
          </a:p>
          <a:p>
            <a:pPr marL="342900">
              <a:buSzPts val="3200"/>
              <a:buFont typeface="Calibri"/>
              <a:buChar char="•"/>
            </a:pPr>
            <a:r>
              <a:rPr lang="en-US" dirty="0"/>
              <a:t>Optimizing Large-scale Processing</a:t>
            </a:r>
            <a:endParaRPr dirty="0"/>
          </a:p>
          <a:p>
            <a:pPr marL="342900" indent="-139700">
              <a:buSzPts val="3200"/>
              <a:buNone/>
            </a:pPr>
            <a:endParaRPr dirty="0"/>
          </a:p>
          <a:p>
            <a:pPr marL="342900" indent="-139700">
              <a:buSzPts val="3200"/>
              <a:buNone/>
            </a:pPr>
            <a:endParaRPr dirty="0"/>
          </a:p>
        </p:txBody>
      </p:sp>
      <p:sp>
        <p:nvSpPr>
          <p:cNvPr id="158" name="Google Shape;158;p8"/>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21"/>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dirty="0"/>
              <a:t>Distributed Joins</a:t>
            </a:r>
            <a:endParaRPr dirty="0"/>
          </a:p>
        </p:txBody>
      </p:sp>
      <p:sp>
        <p:nvSpPr>
          <p:cNvPr id="348" name="Google Shape;348;p21"/>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dirty="0"/>
              <a:t>To join tables </a:t>
            </a:r>
            <a:r>
              <a:rPr lang="en-US" b="1" dirty="0">
                <a:solidFill>
                  <a:srgbClr val="C00000"/>
                </a:solidFill>
              </a:rPr>
              <a:t>R</a:t>
            </a:r>
            <a:r>
              <a:rPr lang="en-US" dirty="0"/>
              <a:t> and </a:t>
            </a:r>
            <a:r>
              <a:rPr lang="en-US" b="1" dirty="0">
                <a:solidFill>
                  <a:srgbClr val="C00000"/>
                </a:solidFill>
              </a:rPr>
              <a:t>S</a:t>
            </a:r>
            <a:r>
              <a:rPr lang="en-US" dirty="0"/>
              <a:t>, the DBMS needs to get the proper tuples on the same node.</a:t>
            </a:r>
          </a:p>
          <a:p>
            <a:pPr marL="342900">
              <a:buSzPts val="3200"/>
              <a:buFont typeface="Calibri"/>
              <a:buChar char="•"/>
            </a:pPr>
            <a:r>
              <a:rPr lang="en-GB" dirty="0"/>
              <a:t>Once the data is at the node, the DBMS then executes standard join algorithms locally</a:t>
            </a:r>
            <a:endParaRPr dirty="0"/>
          </a:p>
        </p:txBody>
      </p:sp>
      <p:sp>
        <p:nvSpPr>
          <p:cNvPr id="2" name="Google Shape;158;p8">
            <a:extLst>
              <a:ext uri="{FF2B5EF4-FFF2-40B4-BE49-F238E27FC236}">
                <a16:creationId xmlns:a16="http://schemas.microsoft.com/office/drawing/2014/main" id="{DF8B1EDE-B257-21BE-908C-E524788C691C}"/>
              </a:ext>
            </a:extLst>
          </p:cNvPr>
          <p:cNvSpPr txBox="1">
            <a:spLocks noGrp="1"/>
          </p:cNvSpPr>
          <p:nvPr>
            <p:ph type="sldNum" idx="12"/>
          </p:nvPr>
        </p:nvSpPr>
        <p:spPr>
          <a:xfrm>
            <a:off x="8737600" y="6245225"/>
            <a:ext cx="3251200" cy="47625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44CC-4FD0-3CD4-149D-8C34B9320B89}"/>
              </a:ext>
            </a:extLst>
          </p:cNvPr>
          <p:cNvSpPr>
            <a:spLocks noGrp="1"/>
          </p:cNvSpPr>
          <p:nvPr>
            <p:ph type="title"/>
          </p:nvPr>
        </p:nvSpPr>
        <p:spPr/>
        <p:txBody>
          <a:bodyPr/>
          <a:lstStyle/>
          <a:p>
            <a:r>
              <a:rPr lang="en-US" dirty="0"/>
              <a:t>Distributed Join: Scenario #1</a:t>
            </a:r>
          </a:p>
        </p:txBody>
      </p:sp>
      <p:sp>
        <p:nvSpPr>
          <p:cNvPr id="3" name="Text Placeholder 2">
            <a:extLst>
              <a:ext uri="{FF2B5EF4-FFF2-40B4-BE49-F238E27FC236}">
                <a16:creationId xmlns:a16="http://schemas.microsoft.com/office/drawing/2014/main" id="{E1B9DB5D-5E06-E8B1-4DE5-D09952255165}"/>
              </a:ext>
            </a:extLst>
          </p:cNvPr>
          <p:cNvSpPr>
            <a:spLocks noGrp="1"/>
          </p:cNvSpPr>
          <p:nvPr>
            <p:ph type="body" idx="1"/>
          </p:nvPr>
        </p:nvSpPr>
        <p:spPr>
          <a:xfrm>
            <a:off x="609600" y="1219200"/>
            <a:ext cx="8884919" cy="1678983"/>
          </a:xfrm>
        </p:spPr>
        <p:txBody>
          <a:bodyPr/>
          <a:lstStyle/>
          <a:p>
            <a:r>
              <a:rPr lang="en-US" dirty="0"/>
              <a:t>One table is replicated at every node.</a:t>
            </a:r>
          </a:p>
          <a:p>
            <a:r>
              <a:rPr lang="en-US" dirty="0"/>
              <a:t>Each node joins its local data in parallel and then sends their results to a coordinating node.</a:t>
            </a:r>
          </a:p>
        </p:txBody>
      </p:sp>
      <p:sp>
        <p:nvSpPr>
          <p:cNvPr id="4" name="Slide Number Placeholder 3">
            <a:extLst>
              <a:ext uri="{FF2B5EF4-FFF2-40B4-BE49-F238E27FC236}">
                <a16:creationId xmlns:a16="http://schemas.microsoft.com/office/drawing/2014/main" id="{BEB38838-7724-8EC9-2EF1-FF7583C2F5EA}"/>
              </a:ext>
            </a:extLst>
          </p:cNvPr>
          <p:cNvSpPr>
            <a:spLocks noGrp="1"/>
          </p:cNvSpPr>
          <p:nvPr>
            <p:ph type="sldNum" idx="12"/>
          </p:nvPr>
        </p:nvSpPr>
        <p:spPr/>
        <p:txBody>
          <a:bodyPr/>
          <a:lstStyle/>
          <a:p>
            <a:fld id="{00000000-1234-1234-1234-123412341234}" type="slidenum">
              <a:rPr lang="en-US" smtClean="0"/>
              <a:pPr/>
              <a:t>25</a:t>
            </a:fld>
            <a:endParaRPr lang="en-US"/>
          </a:p>
        </p:txBody>
      </p:sp>
      <p:pic>
        <p:nvPicPr>
          <p:cNvPr id="5" name="Picture 4">
            <a:extLst>
              <a:ext uri="{FF2B5EF4-FFF2-40B4-BE49-F238E27FC236}">
                <a16:creationId xmlns:a16="http://schemas.microsoft.com/office/drawing/2014/main" id="{D76BFEF8-40FB-1608-8020-B1010BE064D2}"/>
              </a:ext>
            </a:extLst>
          </p:cNvPr>
          <p:cNvPicPr>
            <a:picLocks noChangeAspect="1"/>
          </p:cNvPicPr>
          <p:nvPr/>
        </p:nvPicPr>
        <p:blipFill>
          <a:blip r:embed="rId2"/>
          <a:stretch>
            <a:fillRect/>
          </a:stretch>
        </p:blipFill>
        <p:spPr>
          <a:xfrm>
            <a:off x="1070137" y="4251111"/>
            <a:ext cx="3069202" cy="1994114"/>
          </a:xfrm>
          <a:prstGeom prst="rect">
            <a:avLst/>
          </a:prstGeom>
        </p:spPr>
      </p:pic>
      <p:pic>
        <p:nvPicPr>
          <p:cNvPr id="9" name="Picture 8">
            <a:extLst>
              <a:ext uri="{FF2B5EF4-FFF2-40B4-BE49-F238E27FC236}">
                <a16:creationId xmlns:a16="http://schemas.microsoft.com/office/drawing/2014/main" id="{8AAC62D4-2D60-0E59-BE8B-920F4BBB71F3}"/>
              </a:ext>
            </a:extLst>
          </p:cNvPr>
          <p:cNvPicPr>
            <a:picLocks noChangeAspect="1"/>
          </p:cNvPicPr>
          <p:nvPr/>
        </p:nvPicPr>
        <p:blipFill>
          <a:blip r:embed="rId3"/>
          <a:srcRect t="16140"/>
          <a:stretch/>
        </p:blipFill>
        <p:spPr>
          <a:xfrm>
            <a:off x="4381511" y="4251111"/>
            <a:ext cx="3428978" cy="1994115"/>
          </a:xfrm>
          <a:prstGeom prst="rect">
            <a:avLst/>
          </a:prstGeom>
        </p:spPr>
      </p:pic>
      <p:pic>
        <p:nvPicPr>
          <p:cNvPr id="8" name="Picture 7">
            <a:extLst>
              <a:ext uri="{FF2B5EF4-FFF2-40B4-BE49-F238E27FC236}">
                <a16:creationId xmlns:a16="http://schemas.microsoft.com/office/drawing/2014/main" id="{4AB0EFF5-C826-4453-1F0C-42C3BC0BEB5E}"/>
              </a:ext>
            </a:extLst>
          </p:cNvPr>
          <p:cNvPicPr>
            <a:picLocks noChangeAspect="1"/>
          </p:cNvPicPr>
          <p:nvPr/>
        </p:nvPicPr>
        <p:blipFill>
          <a:blip r:embed="rId4"/>
          <a:stretch>
            <a:fillRect/>
          </a:stretch>
        </p:blipFill>
        <p:spPr>
          <a:xfrm>
            <a:off x="4381511" y="3867325"/>
            <a:ext cx="3428978" cy="2377900"/>
          </a:xfrm>
          <a:prstGeom prst="rect">
            <a:avLst/>
          </a:prstGeom>
        </p:spPr>
      </p:pic>
      <p:pic>
        <p:nvPicPr>
          <p:cNvPr id="10" name="Picture 9">
            <a:extLst>
              <a:ext uri="{FF2B5EF4-FFF2-40B4-BE49-F238E27FC236}">
                <a16:creationId xmlns:a16="http://schemas.microsoft.com/office/drawing/2014/main" id="{8581B930-D6FB-5AAE-879D-FAC5D73EB80B}"/>
              </a:ext>
            </a:extLst>
          </p:cNvPr>
          <p:cNvPicPr>
            <a:picLocks noChangeAspect="1"/>
          </p:cNvPicPr>
          <p:nvPr/>
        </p:nvPicPr>
        <p:blipFill>
          <a:blip r:embed="rId5"/>
          <a:stretch>
            <a:fillRect/>
          </a:stretch>
        </p:blipFill>
        <p:spPr>
          <a:xfrm>
            <a:off x="2593731" y="4266266"/>
            <a:ext cx="1545608" cy="471431"/>
          </a:xfrm>
          <a:prstGeom prst="rect">
            <a:avLst/>
          </a:prstGeom>
        </p:spPr>
      </p:pic>
      <p:sp>
        <p:nvSpPr>
          <p:cNvPr id="12" name="TextBox 11">
            <a:extLst>
              <a:ext uri="{FF2B5EF4-FFF2-40B4-BE49-F238E27FC236}">
                <a16:creationId xmlns:a16="http://schemas.microsoft.com/office/drawing/2014/main" id="{31D51613-3054-C96D-FED6-E9B44770E7E7}"/>
              </a:ext>
            </a:extLst>
          </p:cNvPr>
          <p:cNvSpPr txBox="1"/>
          <p:nvPr/>
        </p:nvSpPr>
        <p:spPr>
          <a:xfrm>
            <a:off x="8554096" y="2859371"/>
            <a:ext cx="3434704" cy="707886"/>
          </a:xfrm>
          <a:prstGeom prst="rect">
            <a:avLst/>
          </a:prstGeom>
          <a:solidFill>
            <a:srgbClr val="F1F1F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latin typeface="LM Mono 10" pitchFamily="49" charset="77"/>
              </a:rPr>
              <a:t>SELECT</a:t>
            </a:r>
            <a:r>
              <a:rPr lang="en-US" sz="2000" dirty="0">
                <a:latin typeface="LM Mono 10" pitchFamily="49" charset="77"/>
              </a:rPr>
              <a:t> * </a:t>
            </a:r>
            <a:r>
              <a:rPr lang="en-US" sz="2000" b="1" dirty="0">
                <a:latin typeface="LM Mono 10" pitchFamily="49" charset="77"/>
              </a:rPr>
              <a:t>FROM</a:t>
            </a:r>
            <a:r>
              <a:rPr lang="en-US" sz="2000" dirty="0">
                <a:latin typeface="LM Mono 10" pitchFamily="49" charset="77"/>
              </a:rPr>
              <a:t> R </a:t>
            </a:r>
            <a:r>
              <a:rPr lang="en-US" sz="2000" b="1" dirty="0">
                <a:latin typeface="LM Mono 10" pitchFamily="49" charset="77"/>
              </a:rPr>
              <a:t>JOIN</a:t>
            </a:r>
            <a:r>
              <a:rPr lang="en-US" sz="2000" dirty="0">
                <a:latin typeface="LM Mono 10" pitchFamily="49" charset="77"/>
              </a:rPr>
              <a:t> S</a:t>
            </a:r>
          </a:p>
          <a:p>
            <a:pPr algn="ctr"/>
            <a:r>
              <a:rPr lang="en-US" sz="2000" b="1" dirty="0">
                <a:latin typeface="LM Mono 10" pitchFamily="49" charset="77"/>
              </a:rPr>
              <a:t>ON</a:t>
            </a:r>
            <a:r>
              <a:rPr lang="en-US" sz="2000" dirty="0">
                <a:latin typeface="LM Mono 10" pitchFamily="49" charset="77"/>
              </a:rPr>
              <a:t> </a:t>
            </a:r>
            <a:r>
              <a:rPr lang="en-US" sz="2000" dirty="0" err="1">
                <a:latin typeface="LM Mono 10" pitchFamily="49" charset="77"/>
              </a:rPr>
              <a:t>R.id</a:t>
            </a:r>
            <a:r>
              <a:rPr lang="en-US" sz="2000" dirty="0">
                <a:latin typeface="LM Mono 10" pitchFamily="49" charset="77"/>
              </a:rPr>
              <a:t> = </a:t>
            </a:r>
            <a:r>
              <a:rPr lang="en-US" sz="2000" dirty="0" err="1">
                <a:latin typeface="LM Mono 10" pitchFamily="49" charset="77"/>
              </a:rPr>
              <a:t>S.id</a:t>
            </a:r>
            <a:endParaRPr lang="en-US" sz="2000" dirty="0">
              <a:latin typeface="LM Mono 10" pitchFamily="49" charset="77"/>
            </a:endParaRPr>
          </a:p>
        </p:txBody>
      </p:sp>
    </p:spTree>
    <p:extLst>
      <p:ext uri="{BB962C8B-B14F-4D97-AF65-F5344CB8AC3E}">
        <p14:creationId xmlns:p14="http://schemas.microsoft.com/office/powerpoint/2010/main" val="79496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99DFD-42B4-CA9F-9E74-883EDA0A096D}"/>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09FF908-F23E-8BDD-CDBB-DF2E3D6A602E}"/>
              </a:ext>
            </a:extLst>
          </p:cNvPr>
          <p:cNvPicPr>
            <a:picLocks noChangeAspect="1"/>
          </p:cNvPicPr>
          <p:nvPr/>
        </p:nvPicPr>
        <p:blipFill>
          <a:blip r:embed="rId2"/>
          <a:srcRect l="693" t="16990" r="11350" b="68"/>
          <a:stretch/>
        </p:blipFill>
        <p:spPr>
          <a:xfrm>
            <a:off x="4416376" y="4351580"/>
            <a:ext cx="3024000" cy="1976290"/>
          </a:xfrm>
          <a:prstGeom prst="rect">
            <a:avLst/>
          </a:prstGeom>
        </p:spPr>
      </p:pic>
      <p:sp>
        <p:nvSpPr>
          <p:cNvPr id="2" name="Title 1">
            <a:extLst>
              <a:ext uri="{FF2B5EF4-FFF2-40B4-BE49-F238E27FC236}">
                <a16:creationId xmlns:a16="http://schemas.microsoft.com/office/drawing/2014/main" id="{62D4E028-70CD-662B-F3DF-DD72C21B113C}"/>
              </a:ext>
            </a:extLst>
          </p:cNvPr>
          <p:cNvSpPr>
            <a:spLocks noGrp="1"/>
          </p:cNvSpPr>
          <p:nvPr>
            <p:ph type="title"/>
          </p:nvPr>
        </p:nvSpPr>
        <p:spPr/>
        <p:txBody>
          <a:bodyPr/>
          <a:lstStyle/>
          <a:p>
            <a:r>
              <a:rPr lang="en-US" dirty="0"/>
              <a:t>Distributed Join: Scenario #2</a:t>
            </a:r>
          </a:p>
        </p:txBody>
      </p:sp>
      <p:sp>
        <p:nvSpPr>
          <p:cNvPr id="3" name="Text Placeholder 2">
            <a:extLst>
              <a:ext uri="{FF2B5EF4-FFF2-40B4-BE49-F238E27FC236}">
                <a16:creationId xmlns:a16="http://schemas.microsoft.com/office/drawing/2014/main" id="{44CB05D8-7A8D-1708-DDCD-3B1196E03F94}"/>
              </a:ext>
            </a:extLst>
          </p:cNvPr>
          <p:cNvSpPr>
            <a:spLocks noGrp="1"/>
          </p:cNvSpPr>
          <p:nvPr>
            <p:ph type="body" idx="1"/>
          </p:nvPr>
        </p:nvSpPr>
        <p:spPr>
          <a:xfrm>
            <a:off x="609600" y="1219200"/>
            <a:ext cx="8740139" cy="1994114"/>
          </a:xfrm>
        </p:spPr>
        <p:txBody>
          <a:bodyPr/>
          <a:lstStyle/>
          <a:p>
            <a:r>
              <a:rPr lang="en-US" dirty="0"/>
              <a:t>Tables are partitioned on the join attribute.</a:t>
            </a:r>
          </a:p>
          <a:p>
            <a:r>
              <a:rPr lang="en-US" dirty="0"/>
              <a:t>Each node performs the join on local data and then sends to a coordinator node for coalescing.</a:t>
            </a:r>
          </a:p>
        </p:txBody>
      </p:sp>
      <p:sp>
        <p:nvSpPr>
          <p:cNvPr id="4" name="Slide Number Placeholder 3">
            <a:extLst>
              <a:ext uri="{FF2B5EF4-FFF2-40B4-BE49-F238E27FC236}">
                <a16:creationId xmlns:a16="http://schemas.microsoft.com/office/drawing/2014/main" id="{1A14C142-9AF0-661D-9BFC-1000E0164F92}"/>
              </a:ext>
            </a:extLst>
          </p:cNvPr>
          <p:cNvSpPr>
            <a:spLocks noGrp="1"/>
          </p:cNvSpPr>
          <p:nvPr>
            <p:ph type="sldNum" idx="12"/>
          </p:nvPr>
        </p:nvSpPr>
        <p:spPr/>
        <p:txBody>
          <a:bodyPr/>
          <a:lstStyle/>
          <a:p>
            <a:fld id="{00000000-1234-1234-1234-123412341234}" type="slidenum">
              <a:rPr lang="en-US" smtClean="0"/>
              <a:pPr/>
              <a:t>26</a:t>
            </a:fld>
            <a:endParaRPr lang="en-US"/>
          </a:p>
        </p:txBody>
      </p:sp>
      <p:pic>
        <p:nvPicPr>
          <p:cNvPr id="11" name="Picture 10">
            <a:extLst>
              <a:ext uri="{FF2B5EF4-FFF2-40B4-BE49-F238E27FC236}">
                <a16:creationId xmlns:a16="http://schemas.microsoft.com/office/drawing/2014/main" id="{6884E179-0308-1ED6-9A89-1A2EA68145EE}"/>
              </a:ext>
            </a:extLst>
          </p:cNvPr>
          <p:cNvPicPr>
            <a:picLocks noChangeAspect="1"/>
          </p:cNvPicPr>
          <p:nvPr/>
        </p:nvPicPr>
        <p:blipFill>
          <a:blip r:embed="rId3"/>
          <a:stretch>
            <a:fillRect/>
          </a:stretch>
        </p:blipFill>
        <p:spPr>
          <a:xfrm>
            <a:off x="4416376" y="3949970"/>
            <a:ext cx="3431323" cy="2377900"/>
          </a:xfrm>
          <a:prstGeom prst="rect">
            <a:avLst/>
          </a:prstGeom>
        </p:spPr>
      </p:pic>
      <p:pic>
        <p:nvPicPr>
          <p:cNvPr id="13" name="Picture 12">
            <a:extLst>
              <a:ext uri="{FF2B5EF4-FFF2-40B4-BE49-F238E27FC236}">
                <a16:creationId xmlns:a16="http://schemas.microsoft.com/office/drawing/2014/main" id="{D660BD7D-E443-542C-0100-548F1B1D1627}"/>
              </a:ext>
            </a:extLst>
          </p:cNvPr>
          <p:cNvPicPr>
            <a:picLocks noChangeAspect="1"/>
          </p:cNvPicPr>
          <p:nvPr/>
        </p:nvPicPr>
        <p:blipFill>
          <a:blip r:embed="rId4"/>
          <a:srcRect t="13922" r="10444" b="3465"/>
          <a:stretch/>
        </p:blipFill>
        <p:spPr>
          <a:xfrm>
            <a:off x="1047959" y="4351580"/>
            <a:ext cx="3091543" cy="1976290"/>
          </a:xfrm>
          <a:prstGeom prst="rect">
            <a:avLst/>
          </a:prstGeom>
        </p:spPr>
      </p:pic>
      <p:pic>
        <p:nvPicPr>
          <p:cNvPr id="10" name="Picture 9">
            <a:extLst>
              <a:ext uri="{FF2B5EF4-FFF2-40B4-BE49-F238E27FC236}">
                <a16:creationId xmlns:a16="http://schemas.microsoft.com/office/drawing/2014/main" id="{2A1D45E2-E57E-D7D2-DE20-4F274ABFFDB6}"/>
              </a:ext>
            </a:extLst>
          </p:cNvPr>
          <p:cNvPicPr>
            <a:picLocks noChangeAspect="1"/>
          </p:cNvPicPr>
          <p:nvPr/>
        </p:nvPicPr>
        <p:blipFill>
          <a:blip r:embed="rId5"/>
          <a:stretch>
            <a:fillRect/>
          </a:stretch>
        </p:blipFill>
        <p:spPr>
          <a:xfrm>
            <a:off x="2593730" y="4349169"/>
            <a:ext cx="1545608" cy="471431"/>
          </a:xfrm>
          <a:prstGeom prst="rect">
            <a:avLst/>
          </a:prstGeom>
        </p:spPr>
      </p:pic>
      <p:sp>
        <p:nvSpPr>
          <p:cNvPr id="17" name="TextBox 16">
            <a:extLst>
              <a:ext uri="{FF2B5EF4-FFF2-40B4-BE49-F238E27FC236}">
                <a16:creationId xmlns:a16="http://schemas.microsoft.com/office/drawing/2014/main" id="{A2807357-8714-617C-CF73-CA51582152CC}"/>
              </a:ext>
            </a:extLst>
          </p:cNvPr>
          <p:cNvSpPr txBox="1"/>
          <p:nvPr/>
        </p:nvSpPr>
        <p:spPr>
          <a:xfrm>
            <a:off x="8554096" y="2859371"/>
            <a:ext cx="3434704" cy="707886"/>
          </a:xfrm>
          <a:prstGeom prst="rect">
            <a:avLst/>
          </a:prstGeom>
          <a:solidFill>
            <a:srgbClr val="F1F1F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latin typeface="LM Mono 10" pitchFamily="49" charset="77"/>
              </a:rPr>
              <a:t>SELECT</a:t>
            </a:r>
            <a:r>
              <a:rPr lang="en-US" sz="2000" dirty="0">
                <a:latin typeface="LM Mono 10" pitchFamily="49" charset="77"/>
              </a:rPr>
              <a:t> * </a:t>
            </a:r>
            <a:r>
              <a:rPr lang="en-US" sz="2000" b="1" dirty="0">
                <a:latin typeface="LM Mono 10" pitchFamily="49" charset="77"/>
              </a:rPr>
              <a:t>FROM</a:t>
            </a:r>
            <a:r>
              <a:rPr lang="en-US" sz="2000" dirty="0">
                <a:latin typeface="LM Mono 10" pitchFamily="49" charset="77"/>
              </a:rPr>
              <a:t> R </a:t>
            </a:r>
            <a:r>
              <a:rPr lang="en-US" sz="2000" b="1" dirty="0">
                <a:latin typeface="LM Mono 10" pitchFamily="49" charset="77"/>
              </a:rPr>
              <a:t>JOIN</a:t>
            </a:r>
            <a:r>
              <a:rPr lang="en-US" sz="2000" dirty="0">
                <a:latin typeface="LM Mono 10" pitchFamily="49" charset="77"/>
              </a:rPr>
              <a:t> S</a:t>
            </a:r>
          </a:p>
          <a:p>
            <a:pPr algn="ctr"/>
            <a:r>
              <a:rPr lang="en-US" sz="2000" b="1" dirty="0">
                <a:latin typeface="LM Mono 10" pitchFamily="49" charset="77"/>
              </a:rPr>
              <a:t>ON</a:t>
            </a:r>
            <a:r>
              <a:rPr lang="en-US" sz="2000" dirty="0">
                <a:latin typeface="LM Mono 10" pitchFamily="49" charset="77"/>
              </a:rPr>
              <a:t> </a:t>
            </a:r>
            <a:r>
              <a:rPr lang="en-US" sz="2000" dirty="0" err="1">
                <a:latin typeface="LM Mono 10" pitchFamily="49" charset="77"/>
              </a:rPr>
              <a:t>R.id</a:t>
            </a:r>
            <a:r>
              <a:rPr lang="en-US" sz="2000" dirty="0">
                <a:latin typeface="LM Mono 10" pitchFamily="49" charset="77"/>
              </a:rPr>
              <a:t> = </a:t>
            </a:r>
            <a:r>
              <a:rPr lang="en-US" sz="2000" dirty="0" err="1">
                <a:latin typeface="LM Mono 10" pitchFamily="49" charset="77"/>
              </a:rPr>
              <a:t>S.id</a:t>
            </a:r>
            <a:endParaRPr lang="en-US" sz="2000" dirty="0">
              <a:latin typeface="LM Mono 10" pitchFamily="49" charset="77"/>
            </a:endParaRPr>
          </a:p>
        </p:txBody>
      </p:sp>
    </p:spTree>
    <p:extLst>
      <p:ext uri="{BB962C8B-B14F-4D97-AF65-F5344CB8AC3E}">
        <p14:creationId xmlns:p14="http://schemas.microsoft.com/office/powerpoint/2010/main" val="84447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30D0C-B0DA-6B89-1768-CBB620002734}"/>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759E57CB-1ADB-6A0A-EBDD-FE07BAAF849E}"/>
              </a:ext>
            </a:extLst>
          </p:cNvPr>
          <p:cNvPicPr>
            <a:picLocks noChangeAspect="1"/>
          </p:cNvPicPr>
          <p:nvPr/>
        </p:nvPicPr>
        <p:blipFill>
          <a:blip r:embed="rId2"/>
          <a:stretch>
            <a:fillRect/>
          </a:stretch>
        </p:blipFill>
        <p:spPr>
          <a:xfrm>
            <a:off x="513078" y="3810131"/>
            <a:ext cx="7772400" cy="2730417"/>
          </a:xfrm>
          <a:prstGeom prst="rect">
            <a:avLst/>
          </a:prstGeom>
        </p:spPr>
      </p:pic>
      <p:pic>
        <p:nvPicPr>
          <p:cNvPr id="20" name="Picture 19">
            <a:extLst>
              <a:ext uri="{FF2B5EF4-FFF2-40B4-BE49-F238E27FC236}">
                <a16:creationId xmlns:a16="http://schemas.microsoft.com/office/drawing/2014/main" id="{78C2E664-21F0-D7B9-6EB0-34A5644F1FB1}"/>
              </a:ext>
            </a:extLst>
          </p:cNvPr>
          <p:cNvPicPr>
            <a:picLocks noChangeAspect="1"/>
          </p:cNvPicPr>
          <p:nvPr/>
        </p:nvPicPr>
        <p:blipFill>
          <a:blip r:embed="rId3"/>
          <a:stretch>
            <a:fillRect/>
          </a:stretch>
        </p:blipFill>
        <p:spPr>
          <a:xfrm>
            <a:off x="513078" y="3810131"/>
            <a:ext cx="7772400" cy="2730417"/>
          </a:xfrm>
          <a:prstGeom prst="rect">
            <a:avLst/>
          </a:prstGeom>
        </p:spPr>
      </p:pic>
      <p:pic>
        <p:nvPicPr>
          <p:cNvPr id="19" name="Picture 18">
            <a:extLst>
              <a:ext uri="{FF2B5EF4-FFF2-40B4-BE49-F238E27FC236}">
                <a16:creationId xmlns:a16="http://schemas.microsoft.com/office/drawing/2014/main" id="{7DCFF537-F090-C9BE-F5AE-413A8B22FEAE}"/>
              </a:ext>
            </a:extLst>
          </p:cNvPr>
          <p:cNvPicPr>
            <a:picLocks noChangeAspect="1"/>
          </p:cNvPicPr>
          <p:nvPr/>
        </p:nvPicPr>
        <p:blipFill>
          <a:blip r:embed="rId4"/>
          <a:stretch>
            <a:fillRect/>
          </a:stretch>
        </p:blipFill>
        <p:spPr>
          <a:xfrm>
            <a:off x="513078" y="3810130"/>
            <a:ext cx="7772400" cy="2730417"/>
          </a:xfrm>
          <a:prstGeom prst="rect">
            <a:avLst/>
          </a:prstGeom>
        </p:spPr>
      </p:pic>
      <p:pic>
        <p:nvPicPr>
          <p:cNvPr id="18" name="Picture 17">
            <a:extLst>
              <a:ext uri="{FF2B5EF4-FFF2-40B4-BE49-F238E27FC236}">
                <a16:creationId xmlns:a16="http://schemas.microsoft.com/office/drawing/2014/main" id="{F44DECE7-A5E4-0EEB-3DB5-0EAFF00A48DF}"/>
              </a:ext>
            </a:extLst>
          </p:cNvPr>
          <p:cNvPicPr>
            <a:picLocks noChangeAspect="1"/>
          </p:cNvPicPr>
          <p:nvPr/>
        </p:nvPicPr>
        <p:blipFill>
          <a:blip r:embed="rId5"/>
          <a:stretch>
            <a:fillRect/>
          </a:stretch>
        </p:blipFill>
        <p:spPr>
          <a:xfrm>
            <a:off x="513078" y="3810129"/>
            <a:ext cx="7772400" cy="2730417"/>
          </a:xfrm>
          <a:prstGeom prst="rect">
            <a:avLst/>
          </a:prstGeom>
        </p:spPr>
      </p:pic>
      <p:sp>
        <p:nvSpPr>
          <p:cNvPr id="3" name="Text Placeholder 2">
            <a:extLst>
              <a:ext uri="{FF2B5EF4-FFF2-40B4-BE49-F238E27FC236}">
                <a16:creationId xmlns:a16="http://schemas.microsoft.com/office/drawing/2014/main" id="{B3BFFEA0-C818-AEB1-1CD9-23972F8C7A5B}"/>
              </a:ext>
            </a:extLst>
          </p:cNvPr>
          <p:cNvSpPr>
            <a:spLocks noGrp="1"/>
          </p:cNvSpPr>
          <p:nvPr>
            <p:ph type="body" idx="1"/>
          </p:nvPr>
        </p:nvSpPr>
        <p:spPr>
          <a:xfrm>
            <a:off x="609601" y="1219200"/>
            <a:ext cx="8534400" cy="1994114"/>
          </a:xfrm>
        </p:spPr>
        <p:txBody>
          <a:bodyPr/>
          <a:lstStyle/>
          <a:p>
            <a:r>
              <a:rPr lang="en-US" dirty="0"/>
              <a:t>Both tables are partitioned on different keys. </a:t>
            </a:r>
          </a:p>
          <a:p>
            <a:r>
              <a:rPr lang="en-US" dirty="0"/>
              <a:t>If one of the tables is small, then the DBMS "broadcasts" that table to all nodes.</a:t>
            </a:r>
          </a:p>
        </p:txBody>
      </p:sp>
      <p:sp>
        <p:nvSpPr>
          <p:cNvPr id="4" name="Slide Number Placeholder 3">
            <a:extLst>
              <a:ext uri="{FF2B5EF4-FFF2-40B4-BE49-F238E27FC236}">
                <a16:creationId xmlns:a16="http://schemas.microsoft.com/office/drawing/2014/main" id="{78F96D2F-E22B-1962-1ACD-0D3BE453DD44}"/>
              </a:ext>
            </a:extLst>
          </p:cNvPr>
          <p:cNvSpPr>
            <a:spLocks noGrp="1"/>
          </p:cNvSpPr>
          <p:nvPr>
            <p:ph type="sldNum" idx="12"/>
          </p:nvPr>
        </p:nvSpPr>
        <p:spPr/>
        <p:txBody>
          <a:bodyPr/>
          <a:lstStyle/>
          <a:p>
            <a:fld id="{00000000-1234-1234-1234-123412341234}" type="slidenum">
              <a:rPr lang="en-US" smtClean="0"/>
              <a:pPr/>
              <a:t>27</a:t>
            </a:fld>
            <a:endParaRPr lang="en-US"/>
          </a:p>
        </p:txBody>
      </p:sp>
      <p:sp>
        <p:nvSpPr>
          <p:cNvPr id="25" name="TextBox 24">
            <a:extLst>
              <a:ext uri="{FF2B5EF4-FFF2-40B4-BE49-F238E27FC236}">
                <a16:creationId xmlns:a16="http://schemas.microsoft.com/office/drawing/2014/main" id="{6AD64C74-156B-E774-08AF-71D3FB6AD991}"/>
              </a:ext>
            </a:extLst>
          </p:cNvPr>
          <p:cNvSpPr txBox="1"/>
          <p:nvPr/>
        </p:nvSpPr>
        <p:spPr>
          <a:xfrm>
            <a:off x="8554096" y="2859371"/>
            <a:ext cx="3434704" cy="707886"/>
          </a:xfrm>
          <a:prstGeom prst="rect">
            <a:avLst/>
          </a:prstGeom>
          <a:solidFill>
            <a:srgbClr val="F1F1F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latin typeface="LM Mono 10" pitchFamily="49" charset="77"/>
              </a:rPr>
              <a:t>SELECT</a:t>
            </a:r>
            <a:r>
              <a:rPr lang="en-US" sz="2000" dirty="0">
                <a:latin typeface="LM Mono 10" pitchFamily="49" charset="77"/>
              </a:rPr>
              <a:t> * </a:t>
            </a:r>
            <a:r>
              <a:rPr lang="en-US" sz="2000" b="1" dirty="0">
                <a:latin typeface="LM Mono 10" pitchFamily="49" charset="77"/>
              </a:rPr>
              <a:t>FROM</a:t>
            </a:r>
            <a:r>
              <a:rPr lang="en-US" sz="2000" dirty="0">
                <a:latin typeface="LM Mono 10" pitchFamily="49" charset="77"/>
              </a:rPr>
              <a:t> R </a:t>
            </a:r>
            <a:r>
              <a:rPr lang="en-US" sz="2000" b="1" dirty="0">
                <a:latin typeface="LM Mono 10" pitchFamily="49" charset="77"/>
              </a:rPr>
              <a:t>JOIN</a:t>
            </a:r>
            <a:r>
              <a:rPr lang="en-US" sz="2000" dirty="0">
                <a:latin typeface="LM Mono 10" pitchFamily="49" charset="77"/>
              </a:rPr>
              <a:t> S</a:t>
            </a:r>
          </a:p>
          <a:p>
            <a:pPr algn="ctr"/>
            <a:r>
              <a:rPr lang="en-US" sz="2000" b="1" dirty="0">
                <a:latin typeface="LM Mono 10" pitchFamily="49" charset="77"/>
              </a:rPr>
              <a:t>ON</a:t>
            </a:r>
            <a:r>
              <a:rPr lang="en-US" sz="2000" dirty="0">
                <a:latin typeface="LM Mono 10" pitchFamily="49" charset="77"/>
              </a:rPr>
              <a:t> </a:t>
            </a:r>
            <a:r>
              <a:rPr lang="en-US" sz="2000" dirty="0" err="1">
                <a:latin typeface="LM Mono 10" pitchFamily="49" charset="77"/>
              </a:rPr>
              <a:t>R.id</a:t>
            </a:r>
            <a:r>
              <a:rPr lang="en-US" sz="2000" dirty="0">
                <a:latin typeface="LM Mono 10" pitchFamily="49" charset="77"/>
              </a:rPr>
              <a:t> = </a:t>
            </a:r>
            <a:r>
              <a:rPr lang="en-US" sz="2000" dirty="0" err="1">
                <a:latin typeface="LM Mono 10" pitchFamily="49" charset="77"/>
              </a:rPr>
              <a:t>S.id</a:t>
            </a:r>
            <a:endParaRPr lang="en-US" sz="2000" dirty="0">
              <a:latin typeface="LM Mono 10" pitchFamily="49" charset="77"/>
            </a:endParaRPr>
          </a:p>
        </p:txBody>
      </p:sp>
      <p:sp>
        <p:nvSpPr>
          <p:cNvPr id="8" name="Title 1">
            <a:extLst>
              <a:ext uri="{FF2B5EF4-FFF2-40B4-BE49-F238E27FC236}">
                <a16:creationId xmlns:a16="http://schemas.microsoft.com/office/drawing/2014/main" id="{B2AFCA40-E1FB-E48C-56B2-B71EB397DA1F}"/>
              </a:ext>
            </a:extLst>
          </p:cNvPr>
          <p:cNvSpPr>
            <a:spLocks noGrp="1"/>
          </p:cNvSpPr>
          <p:nvPr>
            <p:ph type="title"/>
          </p:nvPr>
        </p:nvSpPr>
        <p:spPr>
          <a:xfrm>
            <a:off x="154983" y="274638"/>
            <a:ext cx="11833817" cy="792162"/>
          </a:xfrm>
        </p:spPr>
        <p:txBody>
          <a:bodyPr/>
          <a:lstStyle/>
          <a:p>
            <a:r>
              <a:rPr lang="en-US" dirty="0"/>
              <a:t>Distributed Join: Scenario #3 – Broadcast Join</a:t>
            </a:r>
          </a:p>
        </p:txBody>
      </p:sp>
    </p:spTree>
    <p:extLst>
      <p:ext uri="{BB962C8B-B14F-4D97-AF65-F5344CB8AC3E}">
        <p14:creationId xmlns:p14="http://schemas.microsoft.com/office/powerpoint/2010/main" val="337683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33A64-DCB6-AF93-91E7-7E3E7F70BFC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385CB2E-1FBE-364B-B5D8-0048D00D0646}"/>
              </a:ext>
            </a:extLst>
          </p:cNvPr>
          <p:cNvSpPr>
            <a:spLocks noGrp="1"/>
          </p:cNvSpPr>
          <p:nvPr>
            <p:ph type="body" idx="1"/>
          </p:nvPr>
        </p:nvSpPr>
        <p:spPr>
          <a:xfrm>
            <a:off x="609601" y="1219200"/>
            <a:ext cx="8534400" cy="1994114"/>
          </a:xfrm>
        </p:spPr>
        <p:txBody>
          <a:bodyPr/>
          <a:lstStyle/>
          <a:p>
            <a:r>
              <a:rPr lang="en-US" dirty="0"/>
              <a:t>Both tables are </a:t>
            </a:r>
            <a:r>
              <a:rPr lang="en-US" b="1" dirty="0"/>
              <a:t>not</a:t>
            </a:r>
            <a:r>
              <a:rPr lang="en-US" dirty="0"/>
              <a:t> partitioned on the join key. The DBMS copies the tables by "shuffling" them across nodes.</a:t>
            </a:r>
          </a:p>
        </p:txBody>
      </p:sp>
      <p:pic>
        <p:nvPicPr>
          <p:cNvPr id="13" name="Picture 12">
            <a:extLst>
              <a:ext uri="{FF2B5EF4-FFF2-40B4-BE49-F238E27FC236}">
                <a16:creationId xmlns:a16="http://schemas.microsoft.com/office/drawing/2014/main" id="{7EF32AC4-2C98-183C-D4E1-A0F3CFAC6356}"/>
              </a:ext>
            </a:extLst>
          </p:cNvPr>
          <p:cNvPicPr>
            <a:picLocks noChangeAspect="1"/>
          </p:cNvPicPr>
          <p:nvPr/>
        </p:nvPicPr>
        <p:blipFill>
          <a:blip r:embed="rId2"/>
          <a:stretch>
            <a:fillRect/>
          </a:stretch>
        </p:blipFill>
        <p:spPr>
          <a:xfrm>
            <a:off x="690033" y="3325768"/>
            <a:ext cx="7772400" cy="3182034"/>
          </a:xfrm>
          <a:prstGeom prst="rect">
            <a:avLst/>
          </a:prstGeom>
        </p:spPr>
      </p:pic>
      <p:pic>
        <p:nvPicPr>
          <p:cNvPr id="11" name="Picture 10">
            <a:extLst>
              <a:ext uri="{FF2B5EF4-FFF2-40B4-BE49-F238E27FC236}">
                <a16:creationId xmlns:a16="http://schemas.microsoft.com/office/drawing/2014/main" id="{6285FAF2-183C-B429-06EB-4B5A583B163D}"/>
              </a:ext>
            </a:extLst>
          </p:cNvPr>
          <p:cNvPicPr>
            <a:picLocks noChangeAspect="1"/>
          </p:cNvPicPr>
          <p:nvPr/>
        </p:nvPicPr>
        <p:blipFill>
          <a:blip r:embed="rId3"/>
          <a:stretch>
            <a:fillRect/>
          </a:stretch>
        </p:blipFill>
        <p:spPr>
          <a:xfrm>
            <a:off x="724437" y="3325768"/>
            <a:ext cx="7772400" cy="3182034"/>
          </a:xfrm>
          <a:prstGeom prst="rect">
            <a:avLst/>
          </a:prstGeom>
        </p:spPr>
      </p:pic>
      <p:pic>
        <p:nvPicPr>
          <p:cNvPr id="10" name="Picture 9">
            <a:extLst>
              <a:ext uri="{FF2B5EF4-FFF2-40B4-BE49-F238E27FC236}">
                <a16:creationId xmlns:a16="http://schemas.microsoft.com/office/drawing/2014/main" id="{EC33BAB4-0298-1CC3-7CBF-AF9FBED5522C}"/>
              </a:ext>
            </a:extLst>
          </p:cNvPr>
          <p:cNvPicPr>
            <a:picLocks noChangeAspect="1"/>
          </p:cNvPicPr>
          <p:nvPr/>
        </p:nvPicPr>
        <p:blipFill>
          <a:blip r:embed="rId4"/>
          <a:stretch>
            <a:fillRect/>
          </a:stretch>
        </p:blipFill>
        <p:spPr>
          <a:xfrm>
            <a:off x="690033" y="3325768"/>
            <a:ext cx="7772400" cy="3182034"/>
          </a:xfrm>
          <a:prstGeom prst="rect">
            <a:avLst/>
          </a:prstGeom>
        </p:spPr>
      </p:pic>
      <p:pic>
        <p:nvPicPr>
          <p:cNvPr id="9" name="Picture 8">
            <a:extLst>
              <a:ext uri="{FF2B5EF4-FFF2-40B4-BE49-F238E27FC236}">
                <a16:creationId xmlns:a16="http://schemas.microsoft.com/office/drawing/2014/main" id="{26A8CED8-45FA-4C62-96A5-5B610F32EA6D}"/>
              </a:ext>
            </a:extLst>
          </p:cNvPr>
          <p:cNvPicPr>
            <a:picLocks noChangeAspect="1"/>
          </p:cNvPicPr>
          <p:nvPr/>
        </p:nvPicPr>
        <p:blipFill>
          <a:blip r:embed="rId5"/>
          <a:stretch>
            <a:fillRect/>
          </a:stretch>
        </p:blipFill>
        <p:spPr>
          <a:xfrm>
            <a:off x="690033" y="3325768"/>
            <a:ext cx="7772400" cy="3182034"/>
          </a:xfrm>
          <a:prstGeom prst="rect">
            <a:avLst/>
          </a:prstGeom>
        </p:spPr>
      </p:pic>
      <p:pic>
        <p:nvPicPr>
          <p:cNvPr id="8" name="Picture 7">
            <a:extLst>
              <a:ext uri="{FF2B5EF4-FFF2-40B4-BE49-F238E27FC236}">
                <a16:creationId xmlns:a16="http://schemas.microsoft.com/office/drawing/2014/main" id="{FBC2004F-F4F3-7FF1-EFCB-91F03F42D345}"/>
              </a:ext>
            </a:extLst>
          </p:cNvPr>
          <p:cNvPicPr>
            <a:picLocks noChangeAspect="1"/>
          </p:cNvPicPr>
          <p:nvPr/>
        </p:nvPicPr>
        <p:blipFill>
          <a:blip r:embed="rId6"/>
          <a:stretch>
            <a:fillRect/>
          </a:stretch>
        </p:blipFill>
        <p:spPr>
          <a:xfrm>
            <a:off x="690033" y="3330427"/>
            <a:ext cx="7772400" cy="3182034"/>
          </a:xfrm>
          <a:prstGeom prst="rect">
            <a:avLst/>
          </a:prstGeom>
        </p:spPr>
      </p:pic>
      <p:pic>
        <p:nvPicPr>
          <p:cNvPr id="5" name="Picture 4">
            <a:extLst>
              <a:ext uri="{FF2B5EF4-FFF2-40B4-BE49-F238E27FC236}">
                <a16:creationId xmlns:a16="http://schemas.microsoft.com/office/drawing/2014/main" id="{6D6DFA1C-5EC9-10C6-F077-EF8C7318F349}"/>
              </a:ext>
            </a:extLst>
          </p:cNvPr>
          <p:cNvPicPr>
            <a:picLocks noChangeAspect="1"/>
          </p:cNvPicPr>
          <p:nvPr/>
        </p:nvPicPr>
        <p:blipFill>
          <a:blip r:embed="rId7"/>
          <a:stretch>
            <a:fillRect/>
          </a:stretch>
        </p:blipFill>
        <p:spPr>
          <a:xfrm>
            <a:off x="690033" y="3325768"/>
            <a:ext cx="7772400" cy="3182034"/>
          </a:xfrm>
          <a:prstGeom prst="rect">
            <a:avLst/>
          </a:prstGeom>
        </p:spPr>
      </p:pic>
      <p:sp>
        <p:nvSpPr>
          <p:cNvPr id="7" name="TextBox 6">
            <a:extLst>
              <a:ext uri="{FF2B5EF4-FFF2-40B4-BE49-F238E27FC236}">
                <a16:creationId xmlns:a16="http://schemas.microsoft.com/office/drawing/2014/main" id="{A42BCE75-CD0B-751F-1519-0AA3D5CBEC58}"/>
              </a:ext>
            </a:extLst>
          </p:cNvPr>
          <p:cNvSpPr txBox="1"/>
          <p:nvPr/>
        </p:nvSpPr>
        <p:spPr>
          <a:xfrm>
            <a:off x="8554096" y="2859371"/>
            <a:ext cx="3434704" cy="707886"/>
          </a:xfrm>
          <a:prstGeom prst="rect">
            <a:avLst/>
          </a:prstGeom>
          <a:solidFill>
            <a:srgbClr val="F1F1F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latin typeface="LM Mono 10" pitchFamily="49" charset="77"/>
              </a:rPr>
              <a:t>SELECT</a:t>
            </a:r>
            <a:r>
              <a:rPr lang="en-US" sz="2000" dirty="0">
                <a:latin typeface="LM Mono 10" pitchFamily="49" charset="77"/>
              </a:rPr>
              <a:t> * </a:t>
            </a:r>
            <a:r>
              <a:rPr lang="en-US" sz="2000" b="1" dirty="0">
                <a:latin typeface="LM Mono 10" pitchFamily="49" charset="77"/>
              </a:rPr>
              <a:t>FROM</a:t>
            </a:r>
            <a:r>
              <a:rPr lang="en-US" sz="2000" dirty="0">
                <a:latin typeface="LM Mono 10" pitchFamily="49" charset="77"/>
              </a:rPr>
              <a:t> R </a:t>
            </a:r>
            <a:r>
              <a:rPr lang="en-US" sz="2000" b="1" dirty="0">
                <a:latin typeface="LM Mono 10" pitchFamily="49" charset="77"/>
              </a:rPr>
              <a:t>JOIN</a:t>
            </a:r>
            <a:r>
              <a:rPr lang="en-US" sz="2000" dirty="0">
                <a:latin typeface="LM Mono 10" pitchFamily="49" charset="77"/>
              </a:rPr>
              <a:t> S</a:t>
            </a:r>
          </a:p>
          <a:p>
            <a:pPr algn="ctr"/>
            <a:r>
              <a:rPr lang="en-US" sz="2000" b="1" dirty="0">
                <a:latin typeface="LM Mono 10" pitchFamily="49" charset="77"/>
              </a:rPr>
              <a:t>ON</a:t>
            </a:r>
            <a:r>
              <a:rPr lang="en-US" sz="2000" dirty="0">
                <a:latin typeface="LM Mono 10" pitchFamily="49" charset="77"/>
              </a:rPr>
              <a:t> </a:t>
            </a:r>
            <a:r>
              <a:rPr lang="en-US" sz="2000" dirty="0" err="1">
                <a:latin typeface="LM Mono 10" pitchFamily="49" charset="77"/>
              </a:rPr>
              <a:t>R.id</a:t>
            </a:r>
            <a:r>
              <a:rPr lang="en-US" sz="2000" dirty="0">
                <a:latin typeface="LM Mono 10" pitchFamily="49" charset="77"/>
              </a:rPr>
              <a:t> = </a:t>
            </a:r>
            <a:r>
              <a:rPr lang="en-US" sz="2000" dirty="0" err="1">
                <a:latin typeface="LM Mono 10" pitchFamily="49" charset="77"/>
              </a:rPr>
              <a:t>S.id</a:t>
            </a:r>
            <a:endParaRPr lang="en-US" sz="2000" dirty="0">
              <a:latin typeface="LM Mono 10" pitchFamily="49" charset="77"/>
            </a:endParaRPr>
          </a:p>
        </p:txBody>
      </p:sp>
      <p:sp>
        <p:nvSpPr>
          <p:cNvPr id="4" name="Slide Number Placeholder 3">
            <a:extLst>
              <a:ext uri="{FF2B5EF4-FFF2-40B4-BE49-F238E27FC236}">
                <a16:creationId xmlns:a16="http://schemas.microsoft.com/office/drawing/2014/main" id="{F20976C8-6F4D-F2A4-6AB4-FADCAB01B4C3}"/>
              </a:ext>
            </a:extLst>
          </p:cNvPr>
          <p:cNvSpPr>
            <a:spLocks noGrp="1"/>
          </p:cNvSpPr>
          <p:nvPr>
            <p:ph type="sldNum" idx="12"/>
          </p:nvPr>
        </p:nvSpPr>
        <p:spPr/>
        <p:txBody>
          <a:bodyPr/>
          <a:lstStyle/>
          <a:p>
            <a:fld id="{00000000-1234-1234-1234-123412341234}" type="slidenum">
              <a:rPr lang="en-US" smtClean="0"/>
              <a:pPr/>
              <a:t>28</a:t>
            </a:fld>
            <a:endParaRPr lang="en-US"/>
          </a:p>
        </p:txBody>
      </p:sp>
      <p:sp>
        <p:nvSpPr>
          <p:cNvPr id="15" name="Title 1">
            <a:extLst>
              <a:ext uri="{FF2B5EF4-FFF2-40B4-BE49-F238E27FC236}">
                <a16:creationId xmlns:a16="http://schemas.microsoft.com/office/drawing/2014/main" id="{A3E603BE-3EB8-63A8-AE04-3F84665310E9}"/>
              </a:ext>
            </a:extLst>
          </p:cNvPr>
          <p:cNvSpPr>
            <a:spLocks noGrp="1"/>
          </p:cNvSpPr>
          <p:nvPr>
            <p:ph type="title"/>
          </p:nvPr>
        </p:nvSpPr>
        <p:spPr>
          <a:xfrm>
            <a:off x="609600" y="274638"/>
            <a:ext cx="10972800" cy="792162"/>
          </a:xfrm>
        </p:spPr>
        <p:txBody>
          <a:bodyPr/>
          <a:lstStyle/>
          <a:p>
            <a:r>
              <a:rPr lang="en-US" dirty="0"/>
              <a:t>Distributed Join: Scenario #4 – Shuffle Join</a:t>
            </a:r>
          </a:p>
        </p:txBody>
      </p:sp>
    </p:spTree>
    <p:extLst>
      <p:ext uri="{BB962C8B-B14F-4D97-AF65-F5344CB8AC3E}">
        <p14:creationId xmlns:p14="http://schemas.microsoft.com/office/powerpoint/2010/main" val="124400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6"/>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Summary</a:t>
            </a:r>
            <a:endParaRPr/>
          </a:p>
        </p:txBody>
      </p:sp>
      <p:sp>
        <p:nvSpPr>
          <p:cNvPr id="472" name="Google Shape;472;p26"/>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dirty="0"/>
          </a:p>
          <a:p>
            <a:pPr marL="342900">
              <a:buSzPts val="3200"/>
              <a:buFont typeface="Calibri"/>
              <a:buChar char="•"/>
            </a:pPr>
            <a:r>
              <a:rPr lang="en-US" dirty="0"/>
              <a:t>Distributed query execution is built on top of partitioning</a:t>
            </a:r>
            <a:endParaRPr dirty="0"/>
          </a:p>
          <a:p>
            <a:pPr marL="342900" indent="-139700">
              <a:buSzPts val="3200"/>
              <a:buNone/>
            </a:pPr>
            <a:endParaRPr dirty="0"/>
          </a:p>
          <a:p>
            <a:pPr marL="342900">
              <a:buSzPts val="3200"/>
              <a:buFont typeface="Calibri"/>
              <a:buChar char="•"/>
            </a:pPr>
            <a:r>
              <a:rPr lang="en-US" dirty="0"/>
              <a:t>Shuffling data is slow</a:t>
            </a:r>
          </a:p>
          <a:p>
            <a:pPr marL="800100" lvl="1">
              <a:buSzPts val="3200"/>
              <a:buFont typeface="Calibri"/>
              <a:buChar char="•"/>
            </a:pPr>
            <a:r>
              <a:rPr lang="en-US" dirty="0"/>
              <a:t>Essential to match the partitioning scheme to expected workload</a:t>
            </a:r>
            <a:endParaRPr dirty="0"/>
          </a:p>
          <a:p>
            <a:pPr marL="342900" indent="-139700">
              <a:buSzPts val="3200"/>
              <a:buNone/>
            </a:pPr>
            <a:endParaRPr dirty="0"/>
          </a:p>
          <a:p>
            <a:pPr marL="342900" indent="-139700">
              <a:buSzPts val="3200"/>
              <a:buNone/>
            </a:pPr>
            <a:endParaRPr dirty="0"/>
          </a:p>
        </p:txBody>
      </p:sp>
      <p:sp>
        <p:nvSpPr>
          <p:cNvPr id="473" name="Google Shape;473;p26"/>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8"/>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1400"/>
              <a:buFont typeface="Calibri"/>
              <a:buNone/>
            </a:pPr>
            <a:r>
              <a:rPr lang="en-US" dirty="0"/>
              <a:t>Refresher: 2 phase commit </a:t>
            </a:r>
            <a:r>
              <a:rPr lang="en-US" b="0" dirty="0"/>
              <a:t>(success)</a:t>
            </a:r>
            <a:endParaRPr b="0" dirty="0"/>
          </a:p>
        </p:txBody>
      </p:sp>
      <p:sp>
        <p:nvSpPr>
          <p:cNvPr id="479" name="Google Shape;479;p18"/>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cxnSp>
        <p:nvCxnSpPr>
          <p:cNvPr id="480" name="Google Shape;480;p18"/>
          <p:cNvCxnSpPr/>
          <p:nvPr/>
        </p:nvCxnSpPr>
        <p:spPr>
          <a:xfrm>
            <a:off x="1343472" y="2248622"/>
            <a:ext cx="0" cy="3916682"/>
          </a:xfrm>
          <a:prstGeom prst="straightConnector1">
            <a:avLst/>
          </a:prstGeom>
          <a:noFill/>
          <a:ln w="63500" cap="flat" cmpd="sng">
            <a:solidFill>
              <a:srgbClr val="A5A5A5"/>
            </a:solidFill>
            <a:prstDash val="solid"/>
            <a:round/>
            <a:headEnd type="none" w="sm" len="sm"/>
            <a:tailEnd type="triangle" w="med" len="med"/>
          </a:ln>
        </p:spPr>
      </p:cxnSp>
      <p:sp>
        <p:nvSpPr>
          <p:cNvPr id="481" name="Google Shape;481;p18"/>
          <p:cNvSpPr/>
          <p:nvPr/>
        </p:nvSpPr>
        <p:spPr>
          <a:xfrm>
            <a:off x="1419672" y="5638800"/>
            <a:ext cx="758825"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time</a:t>
            </a:r>
            <a:endParaRPr sz="1400" b="0" i="0" u="none" strike="noStrike" cap="none">
              <a:solidFill>
                <a:srgbClr val="000000"/>
              </a:solidFill>
              <a:latin typeface="Arial"/>
              <a:ea typeface="Arial"/>
              <a:cs typeface="Arial"/>
              <a:sym typeface="Arial"/>
            </a:endParaRPr>
          </a:p>
        </p:txBody>
      </p:sp>
      <p:cxnSp>
        <p:nvCxnSpPr>
          <p:cNvPr id="482" name="Google Shape;482;p18"/>
          <p:cNvCxnSpPr/>
          <p:nvPr/>
        </p:nvCxnSpPr>
        <p:spPr>
          <a:xfrm>
            <a:off x="4114800" y="2126704"/>
            <a:ext cx="0" cy="4038600"/>
          </a:xfrm>
          <a:prstGeom prst="straightConnector1">
            <a:avLst/>
          </a:prstGeom>
          <a:noFill/>
          <a:ln w="152400" cap="flat" cmpd="sng">
            <a:solidFill>
              <a:srgbClr val="669900"/>
            </a:solidFill>
            <a:prstDash val="solid"/>
            <a:round/>
            <a:headEnd type="none" w="sm" len="sm"/>
            <a:tailEnd type="none" w="sm" len="sm"/>
          </a:ln>
        </p:spPr>
      </p:cxnSp>
      <p:cxnSp>
        <p:nvCxnSpPr>
          <p:cNvPr id="483" name="Google Shape;483;p18"/>
          <p:cNvCxnSpPr/>
          <p:nvPr/>
        </p:nvCxnSpPr>
        <p:spPr>
          <a:xfrm>
            <a:off x="6400800" y="2122512"/>
            <a:ext cx="0" cy="4114800"/>
          </a:xfrm>
          <a:prstGeom prst="straightConnector1">
            <a:avLst/>
          </a:prstGeom>
          <a:noFill/>
          <a:ln w="63500" cap="flat" cmpd="sng">
            <a:solidFill>
              <a:srgbClr val="0070C0"/>
            </a:solidFill>
            <a:prstDash val="solid"/>
            <a:round/>
            <a:headEnd type="none" w="sm" len="sm"/>
            <a:tailEnd type="none" w="sm" len="sm"/>
          </a:ln>
        </p:spPr>
      </p:cxnSp>
      <p:cxnSp>
        <p:nvCxnSpPr>
          <p:cNvPr id="484" name="Google Shape;484;p18"/>
          <p:cNvCxnSpPr/>
          <p:nvPr/>
        </p:nvCxnSpPr>
        <p:spPr>
          <a:xfrm>
            <a:off x="8229600" y="2122512"/>
            <a:ext cx="0" cy="4038600"/>
          </a:xfrm>
          <a:prstGeom prst="straightConnector1">
            <a:avLst/>
          </a:prstGeom>
          <a:noFill/>
          <a:ln w="63500" cap="flat" cmpd="sng">
            <a:solidFill>
              <a:srgbClr val="0070C0"/>
            </a:solidFill>
            <a:prstDash val="solid"/>
            <a:round/>
            <a:headEnd type="none" w="sm" len="sm"/>
            <a:tailEnd type="none" w="sm" len="sm"/>
          </a:ln>
        </p:spPr>
      </p:cxnSp>
      <p:grpSp>
        <p:nvGrpSpPr>
          <p:cNvPr id="485" name="Google Shape;485;p18"/>
          <p:cNvGrpSpPr/>
          <p:nvPr/>
        </p:nvGrpSpPr>
        <p:grpSpPr>
          <a:xfrm>
            <a:off x="3998913" y="1804988"/>
            <a:ext cx="4230688" cy="862013"/>
            <a:chOff x="1559" y="1137"/>
            <a:chExt cx="2665" cy="543"/>
          </a:xfrm>
        </p:grpSpPr>
        <p:sp>
          <p:nvSpPr>
            <p:cNvPr id="486" name="Google Shape;486;p18"/>
            <p:cNvSpPr/>
            <p:nvPr/>
          </p:nvSpPr>
          <p:spPr>
            <a:xfrm>
              <a:off x="1559" y="1137"/>
              <a:ext cx="1640" cy="2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000" b="1" i="0" u="none" strike="noStrike" cap="none">
                  <a:solidFill>
                    <a:srgbClr val="000000"/>
                  </a:solidFill>
                  <a:latin typeface="Times New Roman"/>
                  <a:ea typeface="Times New Roman"/>
                  <a:cs typeface="Times New Roman"/>
                  <a:sym typeface="Times New Roman"/>
                </a:rPr>
                <a:t>prepare to commit</a:t>
              </a:r>
              <a:endParaRPr sz="1200" b="0" i="0" u="none" strike="noStrike" cap="none">
                <a:solidFill>
                  <a:srgbClr val="000000"/>
                </a:solidFill>
                <a:latin typeface="Arial"/>
                <a:ea typeface="Arial"/>
                <a:cs typeface="Arial"/>
                <a:sym typeface="Arial"/>
              </a:endParaRPr>
            </a:p>
          </p:txBody>
        </p:sp>
        <p:grpSp>
          <p:nvGrpSpPr>
            <p:cNvPr id="487" name="Google Shape;487;p18"/>
            <p:cNvGrpSpPr/>
            <p:nvPr/>
          </p:nvGrpSpPr>
          <p:grpSpPr>
            <a:xfrm>
              <a:off x="1632" y="1344"/>
              <a:ext cx="2592" cy="336"/>
              <a:chOff x="1632" y="1344"/>
              <a:chExt cx="2592" cy="336"/>
            </a:xfrm>
          </p:grpSpPr>
          <p:cxnSp>
            <p:nvCxnSpPr>
              <p:cNvPr id="488" name="Google Shape;488;p18"/>
              <p:cNvCxnSpPr/>
              <p:nvPr/>
            </p:nvCxnSpPr>
            <p:spPr>
              <a:xfrm>
                <a:off x="1632" y="1392"/>
                <a:ext cx="1440" cy="288"/>
              </a:xfrm>
              <a:prstGeom prst="straightConnector1">
                <a:avLst/>
              </a:prstGeom>
              <a:noFill/>
              <a:ln w="12700" cap="flat" cmpd="sng">
                <a:solidFill>
                  <a:srgbClr val="000000"/>
                </a:solidFill>
                <a:prstDash val="solid"/>
                <a:round/>
                <a:headEnd type="none" w="sm" len="sm"/>
                <a:tailEnd type="triangle" w="med" len="med"/>
              </a:ln>
            </p:spPr>
          </p:cxnSp>
          <p:cxnSp>
            <p:nvCxnSpPr>
              <p:cNvPr id="489" name="Google Shape;489;p18"/>
              <p:cNvCxnSpPr/>
              <p:nvPr/>
            </p:nvCxnSpPr>
            <p:spPr>
              <a:xfrm>
                <a:off x="1632" y="1344"/>
                <a:ext cx="2592" cy="288"/>
              </a:xfrm>
              <a:prstGeom prst="straightConnector1">
                <a:avLst/>
              </a:prstGeom>
              <a:noFill/>
              <a:ln w="12700" cap="flat" cmpd="sng">
                <a:solidFill>
                  <a:srgbClr val="000000"/>
                </a:solidFill>
                <a:prstDash val="solid"/>
                <a:round/>
                <a:headEnd type="none" w="sm" len="sm"/>
                <a:tailEnd type="triangle" w="med" len="med"/>
              </a:ln>
            </p:spPr>
          </p:cxnSp>
        </p:grpSp>
      </p:grpSp>
      <p:grpSp>
        <p:nvGrpSpPr>
          <p:cNvPr id="490" name="Google Shape;490;p18"/>
          <p:cNvGrpSpPr/>
          <p:nvPr/>
        </p:nvGrpSpPr>
        <p:grpSpPr>
          <a:xfrm>
            <a:off x="4114800" y="3048000"/>
            <a:ext cx="4114800" cy="1524000"/>
            <a:chOff x="1632" y="1920"/>
            <a:chExt cx="2592" cy="960"/>
          </a:xfrm>
        </p:grpSpPr>
        <p:cxnSp>
          <p:nvCxnSpPr>
            <p:cNvPr id="491" name="Google Shape;491;p18"/>
            <p:cNvCxnSpPr/>
            <p:nvPr/>
          </p:nvCxnSpPr>
          <p:spPr>
            <a:xfrm flipH="1">
              <a:off x="1632" y="1920"/>
              <a:ext cx="1440" cy="384"/>
            </a:xfrm>
            <a:prstGeom prst="straightConnector1">
              <a:avLst/>
            </a:prstGeom>
            <a:noFill/>
            <a:ln w="12700" cap="flat" cmpd="sng">
              <a:solidFill>
                <a:srgbClr val="000000"/>
              </a:solidFill>
              <a:prstDash val="solid"/>
              <a:round/>
              <a:headEnd type="none" w="sm" len="sm"/>
              <a:tailEnd type="triangle" w="med" len="med"/>
            </a:ln>
          </p:spPr>
        </p:cxnSp>
        <p:cxnSp>
          <p:nvCxnSpPr>
            <p:cNvPr id="492" name="Google Shape;492;p18"/>
            <p:cNvCxnSpPr/>
            <p:nvPr/>
          </p:nvCxnSpPr>
          <p:spPr>
            <a:xfrm flipH="1">
              <a:off x="1632" y="2112"/>
              <a:ext cx="2592" cy="768"/>
            </a:xfrm>
            <a:prstGeom prst="straightConnector1">
              <a:avLst/>
            </a:prstGeom>
            <a:noFill/>
            <a:ln w="12700" cap="flat" cmpd="sng">
              <a:solidFill>
                <a:srgbClr val="000000"/>
              </a:solidFill>
              <a:prstDash val="solid"/>
              <a:round/>
              <a:headEnd type="none" w="sm" len="sm"/>
              <a:tailEnd type="triangle" w="med" len="med"/>
            </a:ln>
          </p:spPr>
        </p:cxnSp>
        <p:sp>
          <p:nvSpPr>
            <p:cNvPr id="493" name="Google Shape;493;p18"/>
            <p:cNvSpPr/>
            <p:nvPr/>
          </p:nvSpPr>
          <p:spPr>
            <a:xfrm>
              <a:off x="1793" y="1968"/>
              <a:ext cx="255" cy="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Y</a:t>
              </a:r>
              <a:endParaRPr sz="1400" b="0" i="0" u="none" strike="noStrike" cap="none">
                <a:solidFill>
                  <a:srgbClr val="000000"/>
                </a:solidFill>
                <a:latin typeface="Arial"/>
                <a:ea typeface="Arial"/>
                <a:cs typeface="Arial"/>
                <a:sym typeface="Arial"/>
              </a:endParaRPr>
            </a:p>
          </p:txBody>
        </p:sp>
        <p:sp>
          <p:nvSpPr>
            <p:cNvPr id="494" name="Google Shape;494;p18"/>
            <p:cNvSpPr/>
            <p:nvPr/>
          </p:nvSpPr>
          <p:spPr>
            <a:xfrm>
              <a:off x="2465" y="2234"/>
              <a:ext cx="255" cy="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Y</a:t>
              </a:r>
              <a:endParaRPr sz="1400" b="0" i="0" u="none" strike="noStrike" cap="none">
                <a:solidFill>
                  <a:srgbClr val="000000"/>
                </a:solidFill>
                <a:latin typeface="Arial"/>
                <a:ea typeface="Arial"/>
                <a:cs typeface="Arial"/>
                <a:sym typeface="Arial"/>
              </a:endParaRPr>
            </a:p>
          </p:txBody>
        </p:sp>
      </p:grpSp>
      <p:grpSp>
        <p:nvGrpSpPr>
          <p:cNvPr id="495" name="Google Shape;495;p18"/>
          <p:cNvGrpSpPr/>
          <p:nvPr/>
        </p:nvGrpSpPr>
        <p:grpSpPr>
          <a:xfrm>
            <a:off x="4114800" y="4581128"/>
            <a:ext cx="4114800" cy="914400"/>
            <a:chOff x="1632" y="3024"/>
            <a:chExt cx="2592" cy="576"/>
          </a:xfrm>
        </p:grpSpPr>
        <p:cxnSp>
          <p:nvCxnSpPr>
            <p:cNvPr id="496" name="Google Shape;496;p18"/>
            <p:cNvCxnSpPr/>
            <p:nvPr/>
          </p:nvCxnSpPr>
          <p:spPr>
            <a:xfrm>
              <a:off x="1632" y="3216"/>
              <a:ext cx="2592" cy="192"/>
            </a:xfrm>
            <a:prstGeom prst="straightConnector1">
              <a:avLst/>
            </a:prstGeom>
            <a:noFill/>
            <a:ln w="12700" cap="flat" cmpd="sng">
              <a:solidFill>
                <a:srgbClr val="000000"/>
              </a:solidFill>
              <a:prstDash val="solid"/>
              <a:round/>
              <a:headEnd type="none" w="sm" len="sm"/>
              <a:tailEnd type="triangle" w="med" len="med"/>
            </a:ln>
          </p:spPr>
        </p:cxnSp>
        <p:sp>
          <p:nvSpPr>
            <p:cNvPr id="497" name="Google Shape;497;p18"/>
            <p:cNvSpPr/>
            <p:nvPr/>
          </p:nvSpPr>
          <p:spPr>
            <a:xfrm>
              <a:off x="1890" y="3024"/>
              <a:ext cx="734" cy="2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000" b="1" i="0" u="none" strike="noStrike" cap="none">
                  <a:solidFill>
                    <a:srgbClr val="000000"/>
                  </a:solidFill>
                  <a:latin typeface="Times New Roman"/>
                  <a:ea typeface="Times New Roman"/>
                  <a:cs typeface="Times New Roman"/>
                  <a:sym typeface="Times New Roman"/>
                </a:rPr>
                <a:t>commit</a:t>
              </a:r>
              <a:endParaRPr sz="1400" b="0" i="0" u="none" strike="noStrike" cap="none">
                <a:solidFill>
                  <a:srgbClr val="000000"/>
                </a:solidFill>
                <a:latin typeface="Arial"/>
                <a:ea typeface="Arial"/>
                <a:cs typeface="Arial"/>
                <a:sym typeface="Arial"/>
              </a:endParaRPr>
            </a:p>
          </p:txBody>
        </p:sp>
        <p:cxnSp>
          <p:nvCxnSpPr>
            <p:cNvPr id="498" name="Google Shape;498;p18"/>
            <p:cNvCxnSpPr/>
            <p:nvPr/>
          </p:nvCxnSpPr>
          <p:spPr>
            <a:xfrm>
              <a:off x="1632" y="3360"/>
              <a:ext cx="1440" cy="240"/>
            </a:xfrm>
            <a:prstGeom prst="straightConnector1">
              <a:avLst/>
            </a:prstGeom>
            <a:noFill/>
            <a:ln w="12700" cap="flat" cmpd="sng">
              <a:solidFill>
                <a:srgbClr val="000000"/>
              </a:solidFill>
              <a:prstDash val="solid"/>
              <a:round/>
              <a:headEnd type="none" w="sm" len="sm"/>
              <a:tailEnd type="triangle" w="med" len="med"/>
            </a:ln>
          </p:spPr>
        </p:cxnSp>
      </p:grpSp>
      <p:grpSp>
        <p:nvGrpSpPr>
          <p:cNvPr id="499" name="Google Shape;499;p18"/>
          <p:cNvGrpSpPr/>
          <p:nvPr/>
        </p:nvGrpSpPr>
        <p:grpSpPr>
          <a:xfrm>
            <a:off x="4038600" y="5343128"/>
            <a:ext cx="4191000" cy="990600"/>
            <a:chOff x="1584" y="3504"/>
            <a:chExt cx="2640" cy="624"/>
          </a:xfrm>
        </p:grpSpPr>
        <p:cxnSp>
          <p:nvCxnSpPr>
            <p:cNvPr id="500" name="Google Shape;500;p18"/>
            <p:cNvCxnSpPr/>
            <p:nvPr/>
          </p:nvCxnSpPr>
          <p:spPr>
            <a:xfrm flipH="1">
              <a:off x="1584" y="3744"/>
              <a:ext cx="1488" cy="240"/>
            </a:xfrm>
            <a:prstGeom prst="straightConnector1">
              <a:avLst/>
            </a:prstGeom>
            <a:noFill/>
            <a:ln w="12700" cap="flat" cmpd="sng">
              <a:solidFill>
                <a:srgbClr val="000000"/>
              </a:solidFill>
              <a:prstDash val="solid"/>
              <a:round/>
              <a:headEnd type="none" w="sm" len="sm"/>
              <a:tailEnd type="triangle" w="med" len="med"/>
            </a:ln>
          </p:spPr>
        </p:cxnSp>
        <p:cxnSp>
          <p:nvCxnSpPr>
            <p:cNvPr id="501" name="Google Shape;501;p18"/>
            <p:cNvCxnSpPr/>
            <p:nvPr/>
          </p:nvCxnSpPr>
          <p:spPr>
            <a:xfrm flipH="1">
              <a:off x="1632" y="3504"/>
              <a:ext cx="2592" cy="336"/>
            </a:xfrm>
            <a:prstGeom prst="straightConnector1">
              <a:avLst/>
            </a:prstGeom>
            <a:noFill/>
            <a:ln w="12700" cap="flat" cmpd="sng">
              <a:solidFill>
                <a:srgbClr val="000000"/>
              </a:solidFill>
              <a:prstDash val="solid"/>
              <a:round/>
              <a:headEnd type="none" w="sm" len="sm"/>
              <a:tailEnd type="triangle" w="med" len="med"/>
            </a:ln>
          </p:spPr>
        </p:cxnSp>
        <p:sp>
          <p:nvSpPr>
            <p:cNvPr id="502" name="Google Shape;502;p18"/>
            <p:cNvSpPr/>
            <p:nvPr/>
          </p:nvSpPr>
          <p:spPr>
            <a:xfrm>
              <a:off x="3186" y="3648"/>
              <a:ext cx="543" cy="28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ACK</a:t>
              </a:r>
              <a:endParaRPr sz="2400" b="0" i="0" u="none" strike="noStrike" cap="none">
                <a:solidFill>
                  <a:schemeClr val="dk1"/>
                </a:solidFill>
                <a:latin typeface="Times New Roman"/>
                <a:ea typeface="Times New Roman"/>
                <a:cs typeface="Times New Roman"/>
                <a:sym typeface="Times New Roman"/>
              </a:endParaRPr>
            </a:p>
          </p:txBody>
        </p:sp>
        <p:sp>
          <p:nvSpPr>
            <p:cNvPr id="503" name="Google Shape;503;p18"/>
            <p:cNvSpPr/>
            <p:nvPr/>
          </p:nvSpPr>
          <p:spPr>
            <a:xfrm>
              <a:off x="2054" y="3840"/>
              <a:ext cx="543" cy="28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ACK</a:t>
              </a:r>
              <a:endParaRPr sz="2400" b="0" i="0" u="none" strike="noStrike" cap="none">
                <a:solidFill>
                  <a:schemeClr val="dk1"/>
                </a:solidFill>
                <a:latin typeface="Times New Roman"/>
                <a:ea typeface="Times New Roman"/>
                <a:cs typeface="Times New Roman"/>
                <a:sym typeface="Times New Roman"/>
              </a:endParaRPr>
            </a:p>
          </p:txBody>
        </p:sp>
      </p:grpSp>
      <p:sp>
        <p:nvSpPr>
          <p:cNvPr id="504" name="Google Shape;504;p18"/>
          <p:cNvSpPr/>
          <p:nvPr/>
        </p:nvSpPr>
        <p:spPr>
          <a:xfrm>
            <a:off x="1871303" y="1218531"/>
            <a:ext cx="300056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69900"/>
                </a:solidFill>
                <a:latin typeface="Times New Roman"/>
                <a:ea typeface="Times New Roman"/>
                <a:cs typeface="Times New Roman"/>
                <a:sym typeface="Times New Roman"/>
              </a:rPr>
              <a:t> (coordinator) T1,1</a:t>
            </a:r>
            <a:endParaRPr sz="1400" b="0" i="0" u="none" strike="noStrike" cap="none">
              <a:solidFill>
                <a:srgbClr val="000000"/>
              </a:solidFill>
              <a:latin typeface="Arial"/>
              <a:ea typeface="Arial"/>
              <a:cs typeface="Arial"/>
              <a:sym typeface="Arial"/>
            </a:endParaRPr>
          </a:p>
        </p:txBody>
      </p:sp>
      <p:sp>
        <p:nvSpPr>
          <p:cNvPr id="505" name="Google Shape;505;p18"/>
          <p:cNvSpPr/>
          <p:nvPr/>
        </p:nvSpPr>
        <p:spPr>
          <a:xfrm>
            <a:off x="5975722" y="1196752"/>
            <a:ext cx="768350"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T1,2</a:t>
            </a:r>
            <a:endParaRPr sz="1400" b="0" i="0" u="none" strike="noStrike" cap="none">
              <a:solidFill>
                <a:srgbClr val="000000"/>
              </a:solidFill>
              <a:latin typeface="Arial"/>
              <a:ea typeface="Arial"/>
              <a:cs typeface="Arial"/>
              <a:sym typeface="Arial"/>
            </a:endParaRPr>
          </a:p>
        </p:txBody>
      </p:sp>
      <p:sp>
        <p:nvSpPr>
          <p:cNvPr id="506" name="Google Shape;506;p18"/>
          <p:cNvSpPr/>
          <p:nvPr/>
        </p:nvSpPr>
        <p:spPr>
          <a:xfrm>
            <a:off x="7847928" y="1202333"/>
            <a:ext cx="300056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T1,3 (subordinates)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500"/>
                                        <p:tgtEl>
                                          <p:spTgt spid="4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0"/>
                                        </p:tgtEl>
                                        <p:attrNameLst>
                                          <p:attrName>style.visibility</p:attrName>
                                        </p:attrNameLst>
                                      </p:cBhvr>
                                      <p:to>
                                        <p:strVal val="visible"/>
                                      </p:to>
                                    </p:set>
                                    <p:animEffect transition="in" filter="fade">
                                      <p:cBhvr>
                                        <p:cTn id="12" dur="500"/>
                                        <p:tgtEl>
                                          <p:spTgt spid="4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5"/>
                                        </p:tgtEl>
                                        <p:attrNameLst>
                                          <p:attrName>style.visibility</p:attrName>
                                        </p:attrNameLst>
                                      </p:cBhvr>
                                      <p:to>
                                        <p:strVal val="visible"/>
                                      </p:to>
                                    </p:set>
                                    <p:animEffect transition="in" filter="fade">
                                      <p:cBhvr>
                                        <p:cTn id="17" dur="500"/>
                                        <p:tgtEl>
                                          <p:spTgt spid="4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9"/>
                                        </p:tgtEl>
                                        <p:attrNameLst>
                                          <p:attrName>style.visibility</p:attrName>
                                        </p:attrNameLst>
                                      </p:cBhvr>
                                      <p:to>
                                        <p:strVal val="visible"/>
                                      </p:to>
                                    </p:set>
                                    <p:animEffect transition="in" filter="fade">
                                      <p:cBhvr>
                                        <p:cTn id="22" dur="50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7"/>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Overview</a:t>
            </a:r>
            <a:endParaRPr/>
          </a:p>
        </p:txBody>
      </p:sp>
      <p:sp>
        <p:nvSpPr>
          <p:cNvPr id="479" name="Google Shape;479;p27"/>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a:p>
          <a:p>
            <a:pPr marL="342900">
              <a:buSzPts val="3200"/>
              <a:buFont typeface="Calibri"/>
              <a:buChar char="•"/>
            </a:pPr>
            <a:r>
              <a:rPr lang="en-US"/>
              <a:t>Distributed Query Processing</a:t>
            </a:r>
            <a:endParaRPr/>
          </a:p>
          <a:p>
            <a:pPr marL="342900" indent="-215900">
              <a:buSzPts val="2000"/>
              <a:buNone/>
            </a:pPr>
            <a:endParaRPr sz="2000"/>
          </a:p>
          <a:p>
            <a:pPr marL="342900">
              <a:buSzPts val="3200"/>
              <a:buFont typeface="Calibri"/>
              <a:buChar char="•"/>
            </a:pPr>
            <a:r>
              <a:rPr lang="en-US" b="1"/>
              <a:t>MapReduce model</a:t>
            </a:r>
            <a:endParaRPr/>
          </a:p>
          <a:p>
            <a:pPr marL="742950" lvl="1" indent="-285750">
              <a:buSzPts val="2400"/>
              <a:buFont typeface="Calibri"/>
              <a:buChar char="–"/>
            </a:pPr>
            <a:r>
              <a:rPr lang="en-US" b="1"/>
              <a:t>Programming model</a:t>
            </a:r>
            <a:endParaRPr/>
          </a:p>
          <a:p>
            <a:pPr marL="742950" lvl="1" indent="-285750">
              <a:buSzPts val="2400"/>
              <a:buFont typeface="Calibri"/>
              <a:buChar char="–"/>
            </a:pPr>
            <a:r>
              <a:rPr lang="en-US"/>
              <a:t>Under the hood</a:t>
            </a:r>
            <a:endParaRPr/>
          </a:p>
          <a:p>
            <a:pPr marL="342900" indent="-215900">
              <a:buSzPts val="2000"/>
              <a:buNone/>
            </a:pPr>
            <a:endParaRPr sz="2000"/>
          </a:p>
          <a:p>
            <a:pPr marL="342900">
              <a:buSzPts val="3200"/>
              <a:buFont typeface="Calibri"/>
              <a:buChar char="•"/>
            </a:pPr>
            <a:r>
              <a:rPr lang="en-US"/>
              <a:t>Dataflow model in Spark</a:t>
            </a:r>
            <a:endParaRPr/>
          </a:p>
          <a:p>
            <a:pPr marL="0" indent="0">
              <a:buSzPts val="2000"/>
              <a:buNone/>
            </a:pPr>
            <a:endParaRPr sz="2000"/>
          </a:p>
          <a:p>
            <a:pPr marL="342900">
              <a:buSzPts val="3200"/>
              <a:buFont typeface="Calibri"/>
              <a:buChar char="•"/>
            </a:pPr>
            <a:r>
              <a:rPr lang="en-US"/>
              <a:t>Optimizing Large-scale Processing</a:t>
            </a:r>
            <a:endParaRPr/>
          </a:p>
          <a:p>
            <a:pPr marL="342900" indent="-139700">
              <a:buSzPts val="3200"/>
              <a:buNone/>
            </a:pPr>
            <a:endParaRPr/>
          </a:p>
          <a:p>
            <a:pPr marL="342900" indent="-139700">
              <a:buSzPts val="3200"/>
              <a:buNone/>
            </a:pPr>
            <a:endParaRPr/>
          </a:p>
        </p:txBody>
      </p:sp>
      <p:sp>
        <p:nvSpPr>
          <p:cNvPr id="480" name="Google Shape;480;p27"/>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8"/>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Programming models for Big Data</a:t>
            </a:r>
            <a:endParaRPr/>
          </a:p>
        </p:txBody>
      </p:sp>
      <p:sp>
        <p:nvSpPr>
          <p:cNvPr id="487" name="Google Shape;487;p28"/>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dirty="0"/>
              <a:t>Big data is a game changer</a:t>
            </a:r>
            <a:endParaRPr dirty="0"/>
          </a:p>
          <a:p>
            <a:pPr marL="742950" lvl="1" indent="-285750">
              <a:buSzPts val="2400"/>
              <a:buFont typeface="Calibri"/>
              <a:buChar char="–"/>
            </a:pPr>
            <a:r>
              <a:rPr lang="en-US" dirty="0"/>
              <a:t>large amounts of raw data</a:t>
            </a:r>
            <a:endParaRPr dirty="0"/>
          </a:p>
          <a:p>
            <a:pPr marL="742950" lvl="1" indent="-285750">
              <a:buSzPts val="2400"/>
              <a:buFont typeface="Calibri"/>
              <a:buChar char="–"/>
            </a:pPr>
            <a:r>
              <a:rPr lang="en-US" dirty="0"/>
              <a:t>diverse (non-relational) computations e.g. summaries, inverted indices, different representations</a:t>
            </a:r>
            <a:endParaRPr dirty="0"/>
          </a:p>
          <a:p>
            <a:pPr marL="742950" lvl="1" indent="-285750">
              <a:buSzPts val="2400"/>
              <a:buFont typeface="Calibri"/>
              <a:buChar char="–"/>
            </a:pPr>
            <a:r>
              <a:rPr lang="en-US" dirty="0"/>
              <a:t>requires parallelizing over 1000s nodes for timely responses</a:t>
            </a:r>
            <a:endParaRPr dirty="0"/>
          </a:p>
          <a:p>
            <a:pPr marL="342900">
              <a:buSzPts val="3200"/>
              <a:buFont typeface="Calibri"/>
              <a:buChar char="•"/>
            </a:pPr>
            <a:r>
              <a:rPr lang="en-US" dirty="0"/>
              <a:t>Distributed computation is usually simple but requires complex code to handle distribution, FT, scheduling, partitioning</a:t>
            </a:r>
            <a:endParaRPr dirty="0"/>
          </a:p>
          <a:p>
            <a:pPr marL="342900">
              <a:buSzPts val="3200"/>
              <a:buFont typeface="Calibri"/>
              <a:buChar char="•"/>
            </a:pPr>
            <a:r>
              <a:rPr lang="en-US" dirty="0"/>
              <a:t>The MapReduce approach: code using functional model, hide complexity behind a library</a:t>
            </a:r>
            <a:endParaRPr dirty="0"/>
          </a:p>
        </p:txBody>
      </p:sp>
      <p:sp>
        <p:nvSpPr>
          <p:cNvPr id="488" name="Google Shape;488;p28"/>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9"/>
          <p:cNvSpPr txBox="1">
            <a:spLocks noGrp="1"/>
          </p:cNvSpPr>
          <p:nvPr>
            <p:ph type="title"/>
          </p:nvPr>
        </p:nvSpPr>
        <p:spPr>
          <a:xfrm>
            <a:off x="1981200" y="274638"/>
            <a:ext cx="8229600" cy="792162"/>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The vision…</a:t>
            </a:r>
            <a:endParaRPr/>
          </a:p>
        </p:txBody>
      </p:sp>
      <p:sp>
        <p:nvSpPr>
          <p:cNvPr id="496" name="Google Shape;496;p29"/>
          <p:cNvSpPr/>
          <p:nvPr/>
        </p:nvSpPr>
        <p:spPr>
          <a:xfrm>
            <a:off x="1775521" y="2678247"/>
            <a:ext cx="1584175" cy="3528392"/>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4000">
                <a:solidFill>
                  <a:schemeClr val="lt1"/>
                </a:solidFill>
                <a:latin typeface="Calibri"/>
                <a:ea typeface="Calibri"/>
                <a:cs typeface="Calibri"/>
                <a:sym typeface="Calibri"/>
              </a:rPr>
              <a:t>Huge</a:t>
            </a:r>
            <a:endParaRPr sz="2400">
              <a:solidFill>
                <a:schemeClr val="lt1"/>
              </a:solidFill>
              <a:latin typeface="Calibri"/>
              <a:ea typeface="Calibri"/>
              <a:cs typeface="Calibri"/>
              <a:sym typeface="Calibri"/>
            </a:endParaRPr>
          </a:p>
          <a:p>
            <a:pPr algn="ctr"/>
            <a:r>
              <a:rPr lang="en-US" sz="4000">
                <a:solidFill>
                  <a:schemeClr val="lt1"/>
                </a:solidFill>
                <a:latin typeface="Calibri"/>
                <a:ea typeface="Calibri"/>
                <a:cs typeface="Calibri"/>
                <a:sym typeface="Calibri"/>
              </a:rPr>
              <a:t>data</a:t>
            </a:r>
            <a:endParaRPr sz="2400">
              <a:solidFill>
                <a:schemeClr val="lt1"/>
              </a:solidFill>
              <a:latin typeface="Calibri"/>
              <a:ea typeface="Calibri"/>
              <a:cs typeface="Calibri"/>
              <a:sym typeface="Calibri"/>
            </a:endParaRPr>
          </a:p>
          <a:p>
            <a:pPr algn="ctr"/>
            <a:r>
              <a:rPr lang="en-US" sz="4000">
                <a:solidFill>
                  <a:schemeClr val="lt1"/>
                </a:solidFill>
                <a:latin typeface="Calibri"/>
                <a:ea typeface="Calibri"/>
                <a:cs typeface="Calibri"/>
                <a:sym typeface="Calibri"/>
              </a:rPr>
              <a:t>file</a:t>
            </a:r>
            <a:endParaRPr sz="2400">
              <a:solidFill>
                <a:schemeClr val="lt1"/>
              </a:solidFill>
              <a:latin typeface="Calibri"/>
              <a:ea typeface="Calibri"/>
              <a:cs typeface="Calibri"/>
              <a:sym typeface="Calibri"/>
            </a:endParaRPr>
          </a:p>
        </p:txBody>
      </p:sp>
      <p:cxnSp>
        <p:nvCxnSpPr>
          <p:cNvPr id="497" name="Google Shape;497;p29"/>
          <p:cNvCxnSpPr/>
          <p:nvPr/>
        </p:nvCxnSpPr>
        <p:spPr>
          <a:xfrm>
            <a:off x="1811525" y="3304132"/>
            <a:ext cx="1584175" cy="0"/>
          </a:xfrm>
          <a:prstGeom prst="straightConnector1">
            <a:avLst/>
          </a:prstGeom>
          <a:noFill/>
          <a:ln w="31750" cap="flat" cmpd="sng">
            <a:solidFill>
              <a:schemeClr val="dk1"/>
            </a:solidFill>
            <a:prstDash val="dot"/>
            <a:round/>
            <a:headEnd type="none" w="sm" len="sm"/>
            <a:tailEnd type="none" w="sm" len="sm"/>
          </a:ln>
        </p:spPr>
      </p:cxnSp>
      <p:cxnSp>
        <p:nvCxnSpPr>
          <p:cNvPr id="498" name="Google Shape;498;p29"/>
          <p:cNvCxnSpPr/>
          <p:nvPr/>
        </p:nvCxnSpPr>
        <p:spPr>
          <a:xfrm>
            <a:off x="1811525" y="4072217"/>
            <a:ext cx="1584175" cy="0"/>
          </a:xfrm>
          <a:prstGeom prst="straightConnector1">
            <a:avLst/>
          </a:prstGeom>
          <a:noFill/>
          <a:ln w="31750" cap="flat" cmpd="sng">
            <a:solidFill>
              <a:schemeClr val="dk1"/>
            </a:solidFill>
            <a:prstDash val="dot"/>
            <a:round/>
            <a:headEnd type="none" w="sm" len="sm"/>
            <a:tailEnd type="none" w="sm" len="sm"/>
          </a:ln>
        </p:spPr>
      </p:cxnSp>
      <p:cxnSp>
        <p:nvCxnSpPr>
          <p:cNvPr id="499" name="Google Shape;499;p29"/>
          <p:cNvCxnSpPr/>
          <p:nvPr/>
        </p:nvCxnSpPr>
        <p:spPr>
          <a:xfrm>
            <a:off x="1811525" y="4840302"/>
            <a:ext cx="1584175" cy="0"/>
          </a:xfrm>
          <a:prstGeom prst="straightConnector1">
            <a:avLst/>
          </a:prstGeom>
          <a:noFill/>
          <a:ln w="31750" cap="flat" cmpd="sng">
            <a:solidFill>
              <a:schemeClr val="dk1"/>
            </a:solidFill>
            <a:prstDash val="dot"/>
            <a:round/>
            <a:headEnd type="none" w="sm" len="sm"/>
            <a:tailEnd type="none" w="sm" len="sm"/>
          </a:ln>
        </p:spPr>
      </p:cxnSp>
      <p:cxnSp>
        <p:nvCxnSpPr>
          <p:cNvPr id="500" name="Google Shape;500;p29"/>
          <p:cNvCxnSpPr/>
          <p:nvPr/>
        </p:nvCxnSpPr>
        <p:spPr>
          <a:xfrm>
            <a:off x="1811525" y="5608388"/>
            <a:ext cx="1584175" cy="0"/>
          </a:xfrm>
          <a:prstGeom prst="straightConnector1">
            <a:avLst/>
          </a:prstGeom>
          <a:noFill/>
          <a:ln w="31750" cap="flat" cmpd="sng">
            <a:solidFill>
              <a:schemeClr val="dk1"/>
            </a:solidFill>
            <a:prstDash val="dot"/>
            <a:round/>
            <a:headEnd type="none" w="sm" len="sm"/>
            <a:tailEnd type="none" w="sm" len="sm"/>
          </a:ln>
        </p:spPr>
      </p:cxnSp>
      <p:sp>
        <p:nvSpPr>
          <p:cNvPr id="501" name="Google Shape;501;p29"/>
          <p:cNvSpPr/>
          <p:nvPr/>
        </p:nvSpPr>
        <p:spPr>
          <a:xfrm>
            <a:off x="7680176" y="3866257"/>
            <a:ext cx="728084" cy="1107996"/>
          </a:xfrm>
          <a:prstGeom prst="rect">
            <a:avLst/>
          </a:prstGeom>
          <a:noFill/>
          <a:ln>
            <a:noFill/>
          </a:ln>
        </p:spPr>
        <p:txBody>
          <a:bodyPr spcFirstLastPara="1" wrap="square" lIns="91425" tIns="45700" rIns="91425" bIns="45700" anchor="t" anchorCtr="0">
            <a:spAutoFit/>
          </a:bodyPr>
          <a:lstStyle/>
          <a:p>
            <a:r>
              <a:rPr lang="en-US" sz="6600">
                <a:solidFill>
                  <a:schemeClr val="dk1"/>
                </a:solidFill>
                <a:latin typeface="Calibri"/>
                <a:ea typeface="Calibri"/>
                <a:cs typeface="Calibri"/>
                <a:sym typeface="Calibri"/>
              </a:rPr>
              <a:t>U</a:t>
            </a:r>
            <a:endParaRPr sz="2400">
              <a:solidFill>
                <a:schemeClr val="dk1"/>
              </a:solidFill>
              <a:latin typeface="Calibri"/>
              <a:ea typeface="Calibri"/>
              <a:cs typeface="Calibri"/>
              <a:sym typeface="Calibri"/>
            </a:endParaRPr>
          </a:p>
        </p:txBody>
      </p:sp>
      <p:sp>
        <p:nvSpPr>
          <p:cNvPr id="502" name="Google Shape;502;p29"/>
          <p:cNvSpPr/>
          <p:nvPr/>
        </p:nvSpPr>
        <p:spPr>
          <a:xfrm>
            <a:off x="8385116" y="2678247"/>
            <a:ext cx="1825685" cy="3528392"/>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4400">
                <a:solidFill>
                  <a:schemeClr val="lt1"/>
                </a:solidFill>
                <a:latin typeface="Calibri"/>
                <a:ea typeface="Calibri"/>
                <a:cs typeface="Calibri"/>
                <a:sym typeface="Calibri"/>
              </a:rPr>
              <a:t>Result</a:t>
            </a:r>
            <a:endParaRPr sz="2400">
              <a:solidFill>
                <a:schemeClr val="lt1"/>
              </a:solidFill>
              <a:latin typeface="Calibri"/>
              <a:ea typeface="Calibri"/>
              <a:cs typeface="Calibri"/>
              <a:sym typeface="Calibri"/>
            </a:endParaRPr>
          </a:p>
        </p:txBody>
      </p:sp>
      <p:sp>
        <p:nvSpPr>
          <p:cNvPr id="503" name="Google Shape;503;p29"/>
          <p:cNvSpPr/>
          <p:nvPr/>
        </p:nvSpPr>
        <p:spPr>
          <a:xfrm>
            <a:off x="3735278" y="2726036"/>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split 1</a:t>
            </a:r>
            <a:endParaRPr sz="2400">
              <a:solidFill>
                <a:schemeClr val="lt1"/>
              </a:solidFill>
              <a:latin typeface="Calibri"/>
              <a:ea typeface="Calibri"/>
              <a:cs typeface="Calibri"/>
              <a:sym typeface="Calibri"/>
            </a:endParaRPr>
          </a:p>
        </p:txBody>
      </p:sp>
      <p:sp>
        <p:nvSpPr>
          <p:cNvPr id="504" name="Google Shape;504;p29"/>
          <p:cNvSpPr/>
          <p:nvPr/>
        </p:nvSpPr>
        <p:spPr>
          <a:xfrm>
            <a:off x="3735278" y="3444528"/>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split 2</a:t>
            </a:r>
            <a:endParaRPr sz="2400">
              <a:solidFill>
                <a:schemeClr val="lt1"/>
              </a:solidFill>
              <a:latin typeface="Calibri"/>
              <a:ea typeface="Calibri"/>
              <a:cs typeface="Calibri"/>
              <a:sym typeface="Calibri"/>
            </a:endParaRPr>
          </a:p>
        </p:txBody>
      </p:sp>
      <p:sp>
        <p:nvSpPr>
          <p:cNvPr id="505" name="Google Shape;505;p29"/>
          <p:cNvSpPr/>
          <p:nvPr/>
        </p:nvSpPr>
        <p:spPr>
          <a:xfrm>
            <a:off x="3735278" y="4163020"/>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split 3</a:t>
            </a:r>
            <a:endParaRPr sz="2400">
              <a:solidFill>
                <a:schemeClr val="lt1"/>
              </a:solidFill>
              <a:latin typeface="Calibri"/>
              <a:ea typeface="Calibri"/>
              <a:cs typeface="Calibri"/>
              <a:sym typeface="Calibri"/>
            </a:endParaRPr>
          </a:p>
        </p:txBody>
      </p:sp>
      <p:sp>
        <p:nvSpPr>
          <p:cNvPr id="506" name="Google Shape;506;p29"/>
          <p:cNvSpPr/>
          <p:nvPr/>
        </p:nvSpPr>
        <p:spPr>
          <a:xfrm>
            <a:off x="3719737" y="4881512"/>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split 4</a:t>
            </a:r>
            <a:endParaRPr sz="2400">
              <a:solidFill>
                <a:schemeClr val="lt1"/>
              </a:solidFill>
              <a:latin typeface="Calibri"/>
              <a:ea typeface="Calibri"/>
              <a:cs typeface="Calibri"/>
              <a:sym typeface="Calibri"/>
            </a:endParaRPr>
          </a:p>
        </p:txBody>
      </p:sp>
      <p:sp>
        <p:nvSpPr>
          <p:cNvPr id="507" name="Google Shape;507;p29"/>
          <p:cNvSpPr/>
          <p:nvPr/>
        </p:nvSpPr>
        <p:spPr>
          <a:xfrm>
            <a:off x="3719737" y="5600004"/>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split 5</a:t>
            </a:r>
            <a:endParaRPr sz="2400">
              <a:solidFill>
                <a:schemeClr val="lt1"/>
              </a:solidFill>
              <a:latin typeface="Calibri"/>
              <a:ea typeface="Calibri"/>
              <a:cs typeface="Calibri"/>
              <a:sym typeface="Calibri"/>
            </a:endParaRPr>
          </a:p>
        </p:txBody>
      </p:sp>
      <p:sp>
        <p:nvSpPr>
          <p:cNvPr id="508" name="Google Shape;508;p29"/>
          <p:cNvSpPr txBox="1">
            <a:spLocks noGrp="1"/>
          </p:cNvSpPr>
          <p:nvPr>
            <p:ph type="body" idx="1"/>
          </p:nvPr>
        </p:nvSpPr>
        <p:spPr>
          <a:xfrm>
            <a:off x="1981200" y="1289462"/>
            <a:ext cx="8075240" cy="1131427"/>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buSzPts val="3200"/>
              <a:buNone/>
            </a:pPr>
            <a:r>
              <a:rPr lang="en-US"/>
              <a:t>Sample function: convert all text to upper case</a:t>
            </a:r>
            <a:endParaRPr/>
          </a:p>
        </p:txBody>
      </p:sp>
      <p:cxnSp>
        <p:nvCxnSpPr>
          <p:cNvPr id="509" name="Google Shape;509;p29"/>
          <p:cNvCxnSpPr/>
          <p:nvPr/>
        </p:nvCxnSpPr>
        <p:spPr>
          <a:xfrm>
            <a:off x="3320300" y="3754182"/>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0" name="Google Shape;510;p29"/>
          <p:cNvCxnSpPr/>
          <p:nvPr/>
        </p:nvCxnSpPr>
        <p:spPr>
          <a:xfrm>
            <a:off x="3320300" y="4492264"/>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1" name="Google Shape;511;p29"/>
          <p:cNvCxnSpPr/>
          <p:nvPr/>
        </p:nvCxnSpPr>
        <p:spPr>
          <a:xfrm>
            <a:off x="3320300" y="5176340"/>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2" name="Google Shape;512;p29"/>
          <p:cNvCxnSpPr/>
          <p:nvPr/>
        </p:nvCxnSpPr>
        <p:spPr>
          <a:xfrm>
            <a:off x="3320300" y="5953932"/>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3" name="Google Shape;513;p29"/>
          <p:cNvCxnSpPr/>
          <p:nvPr/>
        </p:nvCxnSpPr>
        <p:spPr>
          <a:xfrm>
            <a:off x="3320300" y="3016100"/>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4" name="Google Shape;514;p29"/>
          <p:cNvCxnSpPr/>
          <p:nvPr/>
        </p:nvCxnSpPr>
        <p:spPr>
          <a:xfrm>
            <a:off x="4799856" y="3754182"/>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5" name="Google Shape;515;p29"/>
          <p:cNvCxnSpPr/>
          <p:nvPr/>
        </p:nvCxnSpPr>
        <p:spPr>
          <a:xfrm>
            <a:off x="4799856" y="4492264"/>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6" name="Google Shape;516;p29"/>
          <p:cNvCxnSpPr/>
          <p:nvPr/>
        </p:nvCxnSpPr>
        <p:spPr>
          <a:xfrm>
            <a:off x="4799856" y="5176340"/>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7" name="Google Shape;517;p29"/>
          <p:cNvCxnSpPr/>
          <p:nvPr/>
        </p:nvCxnSpPr>
        <p:spPr>
          <a:xfrm>
            <a:off x="4799856" y="5953932"/>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18" name="Google Shape;518;p29"/>
          <p:cNvCxnSpPr/>
          <p:nvPr/>
        </p:nvCxnSpPr>
        <p:spPr>
          <a:xfrm>
            <a:off x="4799856" y="3016100"/>
            <a:ext cx="432048" cy="0"/>
          </a:xfrm>
          <a:prstGeom prst="straightConnector1">
            <a:avLst/>
          </a:prstGeom>
          <a:noFill/>
          <a:ln w="44450" cap="flat" cmpd="sng">
            <a:solidFill>
              <a:schemeClr val="dk1"/>
            </a:solidFill>
            <a:prstDash val="solid"/>
            <a:round/>
            <a:headEnd type="none" w="sm" len="sm"/>
            <a:tailEnd type="triangle" w="med" len="med"/>
          </a:ln>
        </p:spPr>
      </p:cxnSp>
      <p:sp>
        <p:nvSpPr>
          <p:cNvPr id="519" name="Google Shape;519;p29"/>
          <p:cNvSpPr/>
          <p:nvPr/>
        </p:nvSpPr>
        <p:spPr>
          <a:xfrm>
            <a:off x="5231905" y="2687789"/>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20" name="Google Shape;520;p29"/>
          <p:cNvSpPr/>
          <p:nvPr/>
        </p:nvSpPr>
        <p:spPr>
          <a:xfrm>
            <a:off x="5231905" y="3419570"/>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21" name="Google Shape;521;p29"/>
          <p:cNvSpPr/>
          <p:nvPr/>
        </p:nvSpPr>
        <p:spPr>
          <a:xfrm>
            <a:off x="5231905" y="4151351"/>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22" name="Google Shape;522;p29"/>
          <p:cNvSpPr/>
          <p:nvPr/>
        </p:nvSpPr>
        <p:spPr>
          <a:xfrm>
            <a:off x="5231905" y="4883132"/>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23" name="Google Shape;523;p29"/>
          <p:cNvSpPr/>
          <p:nvPr/>
        </p:nvSpPr>
        <p:spPr>
          <a:xfrm>
            <a:off x="5231905" y="5614913"/>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24" name="Google Shape;524;p29"/>
          <p:cNvSpPr/>
          <p:nvPr/>
        </p:nvSpPr>
        <p:spPr>
          <a:xfrm>
            <a:off x="6471582" y="2726036"/>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out 1</a:t>
            </a:r>
            <a:endParaRPr sz="2400">
              <a:solidFill>
                <a:schemeClr val="lt1"/>
              </a:solidFill>
              <a:latin typeface="Calibri"/>
              <a:ea typeface="Calibri"/>
              <a:cs typeface="Calibri"/>
              <a:sym typeface="Calibri"/>
            </a:endParaRPr>
          </a:p>
        </p:txBody>
      </p:sp>
      <p:sp>
        <p:nvSpPr>
          <p:cNvPr id="525" name="Google Shape;525;p29"/>
          <p:cNvSpPr/>
          <p:nvPr/>
        </p:nvSpPr>
        <p:spPr>
          <a:xfrm>
            <a:off x="6471582" y="3444528"/>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out 2</a:t>
            </a:r>
            <a:endParaRPr sz="2400">
              <a:solidFill>
                <a:schemeClr val="lt1"/>
              </a:solidFill>
              <a:latin typeface="Calibri"/>
              <a:ea typeface="Calibri"/>
              <a:cs typeface="Calibri"/>
              <a:sym typeface="Calibri"/>
            </a:endParaRPr>
          </a:p>
        </p:txBody>
      </p:sp>
      <p:sp>
        <p:nvSpPr>
          <p:cNvPr id="526" name="Google Shape;526;p29"/>
          <p:cNvSpPr/>
          <p:nvPr/>
        </p:nvSpPr>
        <p:spPr>
          <a:xfrm>
            <a:off x="6471582" y="4163020"/>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out 3</a:t>
            </a:r>
            <a:endParaRPr sz="2400">
              <a:solidFill>
                <a:schemeClr val="lt1"/>
              </a:solidFill>
              <a:latin typeface="Calibri"/>
              <a:ea typeface="Calibri"/>
              <a:cs typeface="Calibri"/>
              <a:sym typeface="Calibri"/>
            </a:endParaRPr>
          </a:p>
        </p:txBody>
      </p:sp>
      <p:sp>
        <p:nvSpPr>
          <p:cNvPr id="527" name="Google Shape;527;p29"/>
          <p:cNvSpPr/>
          <p:nvPr/>
        </p:nvSpPr>
        <p:spPr>
          <a:xfrm>
            <a:off x="6456041" y="4881512"/>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out 4</a:t>
            </a:r>
            <a:endParaRPr sz="2400">
              <a:solidFill>
                <a:schemeClr val="lt1"/>
              </a:solidFill>
              <a:latin typeface="Calibri"/>
              <a:ea typeface="Calibri"/>
              <a:cs typeface="Calibri"/>
              <a:sym typeface="Calibri"/>
            </a:endParaRPr>
          </a:p>
        </p:txBody>
      </p:sp>
      <p:sp>
        <p:nvSpPr>
          <p:cNvPr id="528" name="Google Shape;528;p29"/>
          <p:cNvSpPr/>
          <p:nvPr/>
        </p:nvSpPr>
        <p:spPr>
          <a:xfrm>
            <a:off x="6456041" y="5600004"/>
            <a:ext cx="1064579"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800">
                <a:solidFill>
                  <a:schemeClr val="lt1"/>
                </a:solidFill>
                <a:latin typeface="Calibri"/>
                <a:ea typeface="Calibri"/>
                <a:cs typeface="Calibri"/>
                <a:sym typeface="Calibri"/>
              </a:rPr>
              <a:t>out 5</a:t>
            </a:r>
            <a:endParaRPr sz="2400">
              <a:solidFill>
                <a:schemeClr val="lt1"/>
              </a:solidFill>
              <a:latin typeface="Calibri"/>
              <a:ea typeface="Calibri"/>
              <a:cs typeface="Calibri"/>
              <a:sym typeface="Calibri"/>
            </a:endParaRPr>
          </a:p>
        </p:txBody>
      </p:sp>
      <p:cxnSp>
        <p:nvCxnSpPr>
          <p:cNvPr id="529" name="Google Shape;529;p29"/>
          <p:cNvCxnSpPr/>
          <p:nvPr/>
        </p:nvCxnSpPr>
        <p:spPr>
          <a:xfrm>
            <a:off x="6056604" y="3754182"/>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30" name="Google Shape;530;p29"/>
          <p:cNvCxnSpPr/>
          <p:nvPr/>
        </p:nvCxnSpPr>
        <p:spPr>
          <a:xfrm>
            <a:off x="6056604" y="4492264"/>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31" name="Google Shape;531;p29"/>
          <p:cNvCxnSpPr/>
          <p:nvPr/>
        </p:nvCxnSpPr>
        <p:spPr>
          <a:xfrm>
            <a:off x="6056604" y="5176340"/>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32" name="Google Shape;532;p29"/>
          <p:cNvCxnSpPr/>
          <p:nvPr/>
        </p:nvCxnSpPr>
        <p:spPr>
          <a:xfrm>
            <a:off x="6056604" y="5953932"/>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33" name="Google Shape;533;p29"/>
          <p:cNvCxnSpPr/>
          <p:nvPr/>
        </p:nvCxnSpPr>
        <p:spPr>
          <a:xfrm>
            <a:off x="6056604" y="3016100"/>
            <a:ext cx="432048" cy="0"/>
          </a:xfrm>
          <a:prstGeom prst="straightConnector1">
            <a:avLst/>
          </a:prstGeom>
          <a:noFill/>
          <a:ln w="44450" cap="flat" cmpd="sng">
            <a:solidFill>
              <a:schemeClr val="dk1"/>
            </a:solidFill>
            <a:prstDash val="solid"/>
            <a:round/>
            <a:headEnd type="none" w="sm" len="sm"/>
            <a:tailEnd type="triangle" w="med" len="med"/>
          </a:ln>
        </p:spPr>
      </p:cxnSp>
      <p:sp>
        <p:nvSpPr>
          <p:cNvPr id="534" name="Google Shape;534;p29"/>
          <p:cNvSpPr/>
          <p:nvPr/>
        </p:nvSpPr>
        <p:spPr>
          <a:xfrm>
            <a:off x="3020421" y="1923229"/>
            <a:ext cx="2762311" cy="830956"/>
          </a:xfrm>
          <a:prstGeom prst="rect">
            <a:avLst/>
          </a:prstGeom>
          <a:noFill/>
          <a:ln>
            <a:noFill/>
          </a:ln>
        </p:spPr>
        <p:txBody>
          <a:bodyPr spcFirstLastPara="1" wrap="square" lIns="91425" tIns="45700" rIns="91425" bIns="45700" anchor="t" anchorCtr="0">
            <a:spAutoFit/>
          </a:bodyPr>
          <a:lstStyle/>
          <a:p>
            <a:pPr algn="ctr"/>
            <a:r>
              <a:rPr lang="en-US" sz="2400" dirty="0">
                <a:solidFill>
                  <a:schemeClr val="dk1"/>
                </a:solidFill>
                <a:latin typeface="Calibri"/>
                <a:ea typeface="Calibri"/>
                <a:cs typeface="Calibri"/>
                <a:sym typeface="Calibri"/>
              </a:rPr>
              <a:t>Splits may be </a:t>
            </a:r>
            <a:endParaRPr sz="2400" dirty="0">
              <a:solidFill>
                <a:schemeClr val="dk1"/>
              </a:solidFill>
              <a:latin typeface="Calibri"/>
              <a:ea typeface="Calibri"/>
              <a:cs typeface="Calibri"/>
              <a:sym typeface="Calibri"/>
            </a:endParaRPr>
          </a:p>
          <a:p>
            <a:pPr algn="ctr"/>
            <a:r>
              <a:rPr lang="en-US" sz="2400" dirty="0">
                <a:solidFill>
                  <a:schemeClr val="dk1"/>
                </a:solidFill>
                <a:latin typeface="Calibri"/>
                <a:ea typeface="Calibri"/>
                <a:cs typeface="Calibri"/>
                <a:sym typeface="Calibri"/>
              </a:rPr>
              <a:t>stored at diff. nodes</a:t>
            </a:r>
            <a:endParaRPr sz="2400" dirty="0">
              <a:solidFill>
                <a:schemeClr val="dk1"/>
              </a:solidFill>
              <a:latin typeface="Calibri"/>
              <a:ea typeface="Calibri"/>
              <a:cs typeface="Calibri"/>
              <a:sym typeface="Calibri"/>
            </a:endParaRPr>
          </a:p>
        </p:txBody>
      </p:sp>
      <p:sp>
        <p:nvSpPr>
          <p:cNvPr id="2" name="Google Shape;158;p8">
            <a:extLst>
              <a:ext uri="{FF2B5EF4-FFF2-40B4-BE49-F238E27FC236}">
                <a16:creationId xmlns:a16="http://schemas.microsoft.com/office/drawing/2014/main" id="{1E9AFA2C-95EA-E55B-1814-1A00346CD202}"/>
              </a:ext>
            </a:extLst>
          </p:cNvPr>
          <p:cNvSpPr txBox="1">
            <a:spLocks noGrp="1"/>
          </p:cNvSpPr>
          <p:nvPr>
            <p:ph type="sldNum" idx="12"/>
          </p:nvPr>
        </p:nvSpPr>
        <p:spPr>
          <a:xfrm>
            <a:off x="8737600" y="6245225"/>
            <a:ext cx="3251200" cy="47625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0"/>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The vision (2)</a:t>
            </a:r>
            <a:endParaRPr/>
          </a:p>
        </p:txBody>
      </p:sp>
      <p:sp>
        <p:nvSpPr>
          <p:cNvPr id="542" name="Google Shape;542;p30"/>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buSzPts val="3200"/>
              <a:buNone/>
            </a:pPr>
            <a:r>
              <a:rPr lang="en-US" dirty="0"/>
              <a:t>More complicated: the word-count problem</a:t>
            </a:r>
            <a:endParaRPr dirty="0"/>
          </a:p>
          <a:p>
            <a:pPr marL="342900">
              <a:buSzPts val="3200"/>
              <a:buFont typeface="Calibri"/>
              <a:buChar char="•"/>
            </a:pPr>
            <a:r>
              <a:rPr lang="en-US" dirty="0"/>
              <a:t>Huge file: extract frequencies of words</a:t>
            </a:r>
            <a:endParaRPr dirty="0"/>
          </a:p>
          <a:p>
            <a:pPr marL="342900">
              <a:buSzPts val="3200"/>
              <a:buFont typeface="Calibri"/>
              <a:buChar char="•"/>
            </a:pPr>
            <a:r>
              <a:rPr lang="en-US" dirty="0"/>
              <a:t>Example</a:t>
            </a:r>
            <a:br>
              <a:rPr lang="en-US" dirty="0"/>
            </a:br>
            <a:endParaRPr dirty="0"/>
          </a:p>
          <a:p>
            <a:pPr marL="342900" indent="-139700">
              <a:buSzPts val="3200"/>
              <a:buNone/>
            </a:pPr>
            <a:endParaRPr dirty="0"/>
          </a:p>
          <a:p>
            <a:pPr marL="342900" indent="-139700">
              <a:buSzPts val="3200"/>
              <a:buNone/>
            </a:pPr>
            <a:endParaRPr dirty="0"/>
          </a:p>
          <a:p>
            <a:pPr marL="0" indent="0">
              <a:buSzPts val="3200"/>
              <a:buNone/>
            </a:pPr>
            <a:r>
              <a:rPr lang="en-US" dirty="0"/>
              <a:t>Extracted frequencies:</a:t>
            </a:r>
            <a:endParaRPr dirty="0"/>
          </a:p>
          <a:p>
            <a:pPr marL="342900">
              <a:buSzPts val="3200"/>
              <a:buFont typeface="Calibri"/>
              <a:buChar char="•"/>
            </a:pPr>
            <a:r>
              <a:rPr lang="en-US" dirty="0"/>
              <a:t>&lt;Logic,1&gt;, &lt;will,2&gt;, &lt;get,1&gt;, &lt;you,2&gt;, …</a:t>
            </a:r>
            <a:endParaRPr dirty="0"/>
          </a:p>
          <a:p>
            <a:pPr marL="342900" indent="-139700">
              <a:buSzPts val="3200"/>
              <a:buNone/>
            </a:pPr>
            <a:endParaRPr dirty="0"/>
          </a:p>
        </p:txBody>
      </p:sp>
      <p:sp>
        <p:nvSpPr>
          <p:cNvPr id="541" name="Google Shape;541;p30"/>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33</a:t>
            </a:fld>
            <a:endParaRPr/>
          </a:p>
        </p:txBody>
      </p:sp>
      <p:sp>
        <p:nvSpPr>
          <p:cNvPr id="543" name="Google Shape;543;p30"/>
          <p:cNvSpPr/>
          <p:nvPr/>
        </p:nvSpPr>
        <p:spPr>
          <a:xfrm>
            <a:off x="2567608" y="2958044"/>
            <a:ext cx="5148064" cy="830997"/>
          </a:xfrm>
          <a:prstGeom prst="rect">
            <a:avLst/>
          </a:prstGeom>
          <a:solidFill>
            <a:srgbClr val="C4BD97"/>
          </a:solid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Logic will get you from A to B.</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Imagination will take you everywhere.</a:t>
            </a:r>
            <a:endParaRPr sz="2400">
              <a:solidFill>
                <a:schemeClr val="dk1"/>
              </a:solidFill>
              <a:latin typeface="Calibri"/>
              <a:ea typeface="Calibri"/>
              <a:cs typeface="Calibri"/>
              <a:sym typeface="Calibri"/>
            </a:endParaRPr>
          </a:p>
        </p:txBody>
      </p:sp>
      <p:pic>
        <p:nvPicPr>
          <p:cNvPr id="544" name="Google Shape;544;p30"/>
          <p:cNvPicPr preferRelativeResize="0"/>
          <p:nvPr/>
        </p:nvPicPr>
        <p:blipFill rotWithShape="1">
          <a:blip r:embed="rId3">
            <a:alphaModFix/>
          </a:blip>
          <a:srcRect/>
          <a:stretch/>
        </p:blipFill>
        <p:spPr>
          <a:xfrm>
            <a:off x="8834785" y="2362238"/>
            <a:ext cx="1616486" cy="2088483"/>
          </a:xfrm>
          <a:prstGeom prst="rect">
            <a:avLst/>
          </a:prstGeom>
          <a:noFill/>
          <a:ln>
            <a:noFill/>
          </a:ln>
        </p:spPr>
      </p:pic>
      <p:sp>
        <p:nvSpPr>
          <p:cNvPr id="545" name="Google Shape;545;p30"/>
          <p:cNvSpPr/>
          <p:nvPr/>
        </p:nvSpPr>
        <p:spPr>
          <a:xfrm>
            <a:off x="8752156" y="4398204"/>
            <a:ext cx="1915845"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Einstein once </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said…</a:t>
            </a:r>
            <a:endParaRPr sz="24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1"/>
          <p:cNvSpPr txBox="1">
            <a:spLocks noGrp="1"/>
          </p:cNvSpPr>
          <p:nvPr>
            <p:ph type="title"/>
          </p:nvPr>
        </p:nvSpPr>
        <p:spPr>
          <a:xfrm>
            <a:off x="1981200" y="274638"/>
            <a:ext cx="8229600" cy="792162"/>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The vision (3)</a:t>
            </a:r>
            <a:endParaRPr/>
          </a:p>
        </p:txBody>
      </p:sp>
      <p:sp>
        <p:nvSpPr>
          <p:cNvPr id="553" name="Google Shape;553;p31"/>
          <p:cNvSpPr/>
          <p:nvPr/>
        </p:nvSpPr>
        <p:spPr>
          <a:xfrm>
            <a:off x="1775520" y="2328110"/>
            <a:ext cx="1296144" cy="3528392"/>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3600">
                <a:solidFill>
                  <a:schemeClr val="lt1"/>
                </a:solidFill>
                <a:latin typeface="Calibri"/>
                <a:ea typeface="Calibri"/>
                <a:cs typeface="Calibri"/>
                <a:sym typeface="Calibri"/>
              </a:rPr>
              <a:t>Huge</a:t>
            </a:r>
            <a:endParaRPr sz="2400">
              <a:solidFill>
                <a:schemeClr val="lt1"/>
              </a:solidFill>
              <a:latin typeface="Calibri"/>
              <a:ea typeface="Calibri"/>
              <a:cs typeface="Calibri"/>
              <a:sym typeface="Calibri"/>
            </a:endParaRPr>
          </a:p>
          <a:p>
            <a:pPr algn="ctr"/>
            <a:r>
              <a:rPr lang="en-US" sz="3600">
                <a:solidFill>
                  <a:schemeClr val="lt1"/>
                </a:solidFill>
                <a:latin typeface="Calibri"/>
                <a:ea typeface="Calibri"/>
                <a:cs typeface="Calibri"/>
                <a:sym typeface="Calibri"/>
              </a:rPr>
              <a:t>data</a:t>
            </a:r>
            <a:endParaRPr sz="2400">
              <a:solidFill>
                <a:schemeClr val="lt1"/>
              </a:solidFill>
              <a:latin typeface="Calibri"/>
              <a:ea typeface="Calibri"/>
              <a:cs typeface="Calibri"/>
              <a:sym typeface="Calibri"/>
            </a:endParaRPr>
          </a:p>
          <a:p>
            <a:pPr algn="ctr"/>
            <a:r>
              <a:rPr lang="en-US" sz="3600">
                <a:solidFill>
                  <a:schemeClr val="lt1"/>
                </a:solidFill>
                <a:latin typeface="Calibri"/>
                <a:ea typeface="Calibri"/>
                <a:cs typeface="Calibri"/>
                <a:sym typeface="Calibri"/>
              </a:rPr>
              <a:t>file</a:t>
            </a:r>
            <a:endParaRPr sz="2400">
              <a:solidFill>
                <a:schemeClr val="lt1"/>
              </a:solidFill>
              <a:latin typeface="Calibri"/>
              <a:ea typeface="Calibri"/>
              <a:cs typeface="Calibri"/>
              <a:sym typeface="Calibri"/>
            </a:endParaRPr>
          </a:p>
        </p:txBody>
      </p:sp>
      <p:cxnSp>
        <p:nvCxnSpPr>
          <p:cNvPr id="554" name="Google Shape;554;p31"/>
          <p:cNvCxnSpPr/>
          <p:nvPr/>
        </p:nvCxnSpPr>
        <p:spPr>
          <a:xfrm>
            <a:off x="1811524" y="2953996"/>
            <a:ext cx="1296144" cy="0"/>
          </a:xfrm>
          <a:prstGeom prst="straightConnector1">
            <a:avLst/>
          </a:prstGeom>
          <a:noFill/>
          <a:ln w="31750" cap="flat" cmpd="sng">
            <a:solidFill>
              <a:schemeClr val="dk1"/>
            </a:solidFill>
            <a:prstDash val="dot"/>
            <a:round/>
            <a:headEnd type="none" w="sm" len="sm"/>
            <a:tailEnd type="none" w="sm" len="sm"/>
          </a:ln>
        </p:spPr>
      </p:cxnSp>
      <p:cxnSp>
        <p:nvCxnSpPr>
          <p:cNvPr id="555" name="Google Shape;555;p31"/>
          <p:cNvCxnSpPr/>
          <p:nvPr/>
        </p:nvCxnSpPr>
        <p:spPr>
          <a:xfrm>
            <a:off x="1811524" y="3722081"/>
            <a:ext cx="1296144" cy="0"/>
          </a:xfrm>
          <a:prstGeom prst="straightConnector1">
            <a:avLst/>
          </a:prstGeom>
          <a:noFill/>
          <a:ln w="31750" cap="flat" cmpd="sng">
            <a:solidFill>
              <a:schemeClr val="dk1"/>
            </a:solidFill>
            <a:prstDash val="dot"/>
            <a:round/>
            <a:headEnd type="none" w="sm" len="sm"/>
            <a:tailEnd type="none" w="sm" len="sm"/>
          </a:ln>
        </p:spPr>
      </p:cxnSp>
      <p:cxnSp>
        <p:nvCxnSpPr>
          <p:cNvPr id="556" name="Google Shape;556;p31"/>
          <p:cNvCxnSpPr/>
          <p:nvPr/>
        </p:nvCxnSpPr>
        <p:spPr>
          <a:xfrm>
            <a:off x="1811524" y="4490166"/>
            <a:ext cx="1296144" cy="0"/>
          </a:xfrm>
          <a:prstGeom prst="straightConnector1">
            <a:avLst/>
          </a:prstGeom>
          <a:noFill/>
          <a:ln w="31750" cap="flat" cmpd="sng">
            <a:solidFill>
              <a:schemeClr val="dk1"/>
            </a:solidFill>
            <a:prstDash val="dot"/>
            <a:round/>
            <a:headEnd type="none" w="sm" len="sm"/>
            <a:tailEnd type="none" w="sm" len="sm"/>
          </a:ln>
        </p:spPr>
      </p:cxnSp>
      <p:cxnSp>
        <p:nvCxnSpPr>
          <p:cNvPr id="557" name="Google Shape;557;p31"/>
          <p:cNvCxnSpPr/>
          <p:nvPr/>
        </p:nvCxnSpPr>
        <p:spPr>
          <a:xfrm>
            <a:off x="1811524" y="5258252"/>
            <a:ext cx="1296144" cy="0"/>
          </a:xfrm>
          <a:prstGeom prst="straightConnector1">
            <a:avLst/>
          </a:prstGeom>
          <a:noFill/>
          <a:ln w="31750" cap="flat" cmpd="sng">
            <a:solidFill>
              <a:schemeClr val="dk1"/>
            </a:solidFill>
            <a:prstDash val="dot"/>
            <a:round/>
            <a:headEnd type="none" w="sm" len="sm"/>
            <a:tailEnd type="none" w="sm" len="sm"/>
          </a:ln>
        </p:spPr>
      </p:cxnSp>
      <p:sp>
        <p:nvSpPr>
          <p:cNvPr id="558" name="Google Shape;558;p31"/>
          <p:cNvSpPr/>
          <p:nvPr/>
        </p:nvSpPr>
        <p:spPr>
          <a:xfrm>
            <a:off x="8896308" y="3578589"/>
            <a:ext cx="728084" cy="1107996"/>
          </a:xfrm>
          <a:prstGeom prst="rect">
            <a:avLst/>
          </a:prstGeom>
          <a:noFill/>
          <a:ln>
            <a:noFill/>
          </a:ln>
        </p:spPr>
        <p:txBody>
          <a:bodyPr spcFirstLastPara="1" wrap="square" lIns="91425" tIns="45700" rIns="91425" bIns="45700" anchor="t" anchorCtr="0">
            <a:spAutoFit/>
          </a:bodyPr>
          <a:lstStyle/>
          <a:p>
            <a:r>
              <a:rPr lang="en-US" sz="6600">
                <a:solidFill>
                  <a:schemeClr val="dk1"/>
                </a:solidFill>
                <a:latin typeface="Calibri"/>
                <a:ea typeface="Calibri"/>
                <a:cs typeface="Calibri"/>
                <a:sym typeface="Calibri"/>
              </a:rPr>
              <a:t>U</a:t>
            </a:r>
            <a:endParaRPr sz="2400">
              <a:solidFill>
                <a:schemeClr val="dk1"/>
              </a:solidFill>
              <a:latin typeface="Calibri"/>
              <a:ea typeface="Calibri"/>
              <a:cs typeface="Calibri"/>
              <a:sym typeface="Calibri"/>
            </a:endParaRPr>
          </a:p>
        </p:txBody>
      </p:sp>
      <p:sp>
        <p:nvSpPr>
          <p:cNvPr id="559" name="Google Shape;559;p31"/>
          <p:cNvSpPr/>
          <p:nvPr/>
        </p:nvSpPr>
        <p:spPr>
          <a:xfrm>
            <a:off x="9516380" y="2377932"/>
            <a:ext cx="1116124" cy="3528392"/>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Result</a:t>
            </a:r>
            <a:endParaRPr sz="2400">
              <a:solidFill>
                <a:schemeClr val="lt1"/>
              </a:solidFill>
              <a:latin typeface="Calibri"/>
              <a:ea typeface="Calibri"/>
              <a:cs typeface="Calibri"/>
              <a:sym typeface="Calibri"/>
            </a:endParaRPr>
          </a:p>
        </p:txBody>
      </p:sp>
      <p:sp>
        <p:nvSpPr>
          <p:cNvPr id="560" name="Google Shape;560;p31"/>
          <p:cNvSpPr/>
          <p:nvPr/>
        </p:nvSpPr>
        <p:spPr>
          <a:xfrm>
            <a:off x="3503712" y="2375900"/>
            <a:ext cx="936104"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split 1</a:t>
            </a:r>
            <a:endParaRPr sz="2400">
              <a:solidFill>
                <a:schemeClr val="lt1"/>
              </a:solidFill>
              <a:latin typeface="Calibri"/>
              <a:ea typeface="Calibri"/>
              <a:cs typeface="Calibri"/>
              <a:sym typeface="Calibri"/>
            </a:endParaRPr>
          </a:p>
        </p:txBody>
      </p:sp>
      <p:sp>
        <p:nvSpPr>
          <p:cNvPr id="561" name="Google Shape;561;p31"/>
          <p:cNvSpPr/>
          <p:nvPr/>
        </p:nvSpPr>
        <p:spPr>
          <a:xfrm>
            <a:off x="3503712" y="3094392"/>
            <a:ext cx="936104"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split 2</a:t>
            </a:r>
            <a:endParaRPr sz="2400">
              <a:solidFill>
                <a:schemeClr val="lt1"/>
              </a:solidFill>
              <a:latin typeface="Calibri"/>
              <a:ea typeface="Calibri"/>
              <a:cs typeface="Calibri"/>
              <a:sym typeface="Calibri"/>
            </a:endParaRPr>
          </a:p>
        </p:txBody>
      </p:sp>
      <p:sp>
        <p:nvSpPr>
          <p:cNvPr id="562" name="Google Shape;562;p31"/>
          <p:cNvSpPr/>
          <p:nvPr/>
        </p:nvSpPr>
        <p:spPr>
          <a:xfrm>
            <a:off x="3503712" y="3812884"/>
            <a:ext cx="936104"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split 3</a:t>
            </a:r>
            <a:endParaRPr sz="2400">
              <a:solidFill>
                <a:schemeClr val="lt1"/>
              </a:solidFill>
              <a:latin typeface="Calibri"/>
              <a:ea typeface="Calibri"/>
              <a:cs typeface="Calibri"/>
              <a:sym typeface="Calibri"/>
            </a:endParaRPr>
          </a:p>
        </p:txBody>
      </p:sp>
      <p:sp>
        <p:nvSpPr>
          <p:cNvPr id="563" name="Google Shape;563;p31"/>
          <p:cNvSpPr/>
          <p:nvPr/>
        </p:nvSpPr>
        <p:spPr>
          <a:xfrm>
            <a:off x="3488171" y="4531376"/>
            <a:ext cx="936104"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split 4</a:t>
            </a:r>
            <a:endParaRPr sz="2400">
              <a:solidFill>
                <a:schemeClr val="lt1"/>
              </a:solidFill>
              <a:latin typeface="Calibri"/>
              <a:ea typeface="Calibri"/>
              <a:cs typeface="Calibri"/>
              <a:sym typeface="Calibri"/>
            </a:endParaRPr>
          </a:p>
        </p:txBody>
      </p:sp>
      <p:sp>
        <p:nvSpPr>
          <p:cNvPr id="564" name="Google Shape;564;p31"/>
          <p:cNvSpPr/>
          <p:nvPr/>
        </p:nvSpPr>
        <p:spPr>
          <a:xfrm>
            <a:off x="3488171" y="5249868"/>
            <a:ext cx="936104"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split 5</a:t>
            </a:r>
            <a:endParaRPr sz="2400">
              <a:solidFill>
                <a:schemeClr val="lt1"/>
              </a:solidFill>
              <a:latin typeface="Calibri"/>
              <a:ea typeface="Calibri"/>
              <a:cs typeface="Calibri"/>
              <a:sym typeface="Calibri"/>
            </a:endParaRPr>
          </a:p>
        </p:txBody>
      </p:sp>
      <p:sp>
        <p:nvSpPr>
          <p:cNvPr id="565" name="Google Shape;565;p31"/>
          <p:cNvSpPr txBox="1">
            <a:spLocks noGrp="1"/>
          </p:cNvSpPr>
          <p:nvPr>
            <p:ph type="body" idx="1"/>
          </p:nvPr>
        </p:nvSpPr>
        <p:spPr>
          <a:xfrm>
            <a:off x="1847528" y="980729"/>
            <a:ext cx="7787208" cy="1131427"/>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buSzPts val="3200"/>
              <a:buNone/>
            </a:pPr>
            <a:r>
              <a:rPr lang="en-US"/>
              <a:t>Sample application: the word-count example</a:t>
            </a:r>
            <a:endParaRPr/>
          </a:p>
        </p:txBody>
      </p:sp>
      <p:cxnSp>
        <p:nvCxnSpPr>
          <p:cNvPr id="566" name="Google Shape;566;p31"/>
          <p:cNvCxnSpPr/>
          <p:nvPr/>
        </p:nvCxnSpPr>
        <p:spPr>
          <a:xfrm>
            <a:off x="3071664" y="3404046"/>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67" name="Google Shape;567;p31"/>
          <p:cNvCxnSpPr/>
          <p:nvPr/>
        </p:nvCxnSpPr>
        <p:spPr>
          <a:xfrm>
            <a:off x="3071664" y="4142128"/>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68" name="Google Shape;568;p31"/>
          <p:cNvCxnSpPr/>
          <p:nvPr/>
        </p:nvCxnSpPr>
        <p:spPr>
          <a:xfrm>
            <a:off x="3071664" y="4826204"/>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69" name="Google Shape;569;p31"/>
          <p:cNvCxnSpPr/>
          <p:nvPr/>
        </p:nvCxnSpPr>
        <p:spPr>
          <a:xfrm>
            <a:off x="3071664" y="5603796"/>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70" name="Google Shape;570;p31"/>
          <p:cNvCxnSpPr/>
          <p:nvPr/>
        </p:nvCxnSpPr>
        <p:spPr>
          <a:xfrm>
            <a:off x="3071664" y="2665964"/>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71" name="Google Shape;571;p31"/>
          <p:cNvCxnSpPr/>
          <p:nvPr/>
        </p:nvCxnSpPr>
        <p:spPr>
          <a:xfrm>
            <a:off x="4439816" y="3404046"/>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72" name="Google Shape;572;p31"/>
          <p:cNvCxnSpPr/>
          <p:nvPr/>
        </p:nvCxnSpPr>
        <p:spPr>
          <a:xfrm>
            <a:off x="4439816" y="4142128"/>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73" name="Google Shape;573;p31"/>
          <p:cNvCxnSpPr/>
          <p:nvPr/>
        </p:nvCxnSpPr>
        <p:spPr>
          <a:xfrm>
            <a:off x="4439816" y="4826204"/>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74" name="Google Shape;574;p31"/>
          <p:cNvCxnSpPr/>
          <p:nvPr/>
        </p:nvCxnSpPr>
        <p:spPr>
          <a:xfrm>
            <a:off x="4439816" y="5603796"/>
            <a:ext cx="432048" cy="0"/>
          </a:xfrm>
          <a:prstGeom prst="straightConnector1">
            <a:avLst/>
          </a:prstGeom>
          <a:noFill/>
          <a:ln w="44450" cap="flat" cmpd="sng">
            <a:solidFill>
              <a:schemeClr val="dk1"/>
            </a:solidFill>
            <a:prstDash val="solid"/>
            <a:round/>
            <a:headEnd type="none" w="sm" len="sm"/>
            <a:tailEnd type="triangle" w="med" len="med"/>
          </a:ln>
        </p:spPr>
      </p:cxnSp>
      <p:cxnSp>
        <p:nvCxnSpPr>
          <p:cNvPr id="575" name="Google Shape;575;p31"/>
          <p:cNvCxnSpPr/>
          <p:nvPr/>
        </p:nvCxnSpPr>
        <p:spPr>
          <a:xfrm>
            <a:off x="4439816" y="2665964"/>
            <a:ext cx="432048" cy="0"/>
          </a:xfrm>
          <a:prstGeom prst="straightConnector1">
            <a:avLst/>
          </a:prstGeom>
          <a:noFill/>
          <a:ln w="44450" cap="flat" cmpd="sng">
            <a:solidFill>
              <a:schemeClr val="dk1"/>
            </a:solidFill>
            <a:prstDash val="solid"/>
            <a:round/>
            <a:headEnd type="none" w="sm" len="sm"/>
            <a:tailEnd type="triangle" w="med" len="med"/>
          </a:ln>
        </p:spPr>
      </p:cxnSp>
      <p:sp>
        <p:nvSpPr>
          <p:cNvPr id="576" name="Google Shape;576;p31"/>
          <p:cNvSpPr/>
          <p:nvPr/>
        </p:nvSpPr>
        <p:spPr>
          <a:xfrm>
            <a:off x="4871864" y="2337653"/>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77" name="Google Shape;577;p31"/>
          <p:cNvSpPr/>
          <p:nvPr/>
        </p:nvSpPr>
        <p:spPr>
          <a:xfrm>
            <a:off x="4871864" y="3069434"/>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78" name="Google Shape;578;p31"/>
          <p:cNvSpPr/>
          <p:nvPr/>
        </p:nvSpPr>
        <p:spPr>
          <a:xfrm>
            <a:off x="4871864" y="3801215"/>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79" name="Google Shape;579;p31"/>
          <p:cNvSpPr/>
          <p:nvPr/>
        </p:nvSpPr>
        <p:spPr>
          <a:xfrm>
            <a:off x="4871864" y="4532996"/>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580" name="Google Shape;580;p31"/>
          <p:cNvSpPr/>
          <p:nvPr/>
        </p:nvSpPr>
        <p:spPr>
          <a:xfrm>
            <a:off x="4871864" y="5264777"/>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cxnSp>
        <p:nvCxnSpPr>
          <p:cNvPr id="581" name="Google Shape;581;p31"/>
          <p:cNvCxnSpPr>
            <a:stCxn id="576" idx="6"/>
            <a:endCxn id="582" idx="2"/>
          </p:cNvCxnSpPr>
          <p:nvPr/>
        </p:nvCxnSpPr>
        <p:spPr>
          <a:xfrm>
            <a:off x="5692526" y="2654948"/>
            <a:ext cx="883800" cy="60630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sp>
        <p:nvSpPr>
          <p:cNvPr id="582" name="Google Shape;582;p31"/>
          <p:cNvSpPr/>
          <p:nvPr/>
        </p:nvSpPr>
        <p:spPr>
          <a:xfrm>
            <a:off x="6576212" y="2944076"/>
            <a:ext cx="1175972"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sp>
        <p:nvSpPr>
          <p:cNvPr id="583" name="Google Shape;583;p31"/>
          <p:cNvSpPr/>
          <p:nvPr/>
        </p:nvSpPr>
        <p:spPr>
          <a:xfrm>
            <a:off x="6576212" y="3675857"/>
            <a:ext cx="1175972"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sp>
        <p:nvSpPr>
          <p:cNvPr id="584" name="Google Shape;584;p31"/>
          <p:cNvSpPr/>
          <p:nvPr/>
        </p:nvSpPr>
        <p:spPr>
          <a:xfrm>
            <a:off x="6576212" y="4407638"/>
            <a:ext cx="1175972"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1600">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cxnSp>
        <p:nvCxnSpPr>
          <p:cNvPr id="585" name="Google Shape;585;p31"/>
          <p:cNvCxnSpPr>
            <a:stCxn id="576" idx="6"/>
            <a:endCxn id="583" idx="2"/>
          </p:cNvCxnSpPr>
          <p:nvPr/>
        </p:nvCxnSpPr>
        <p:spPr>
          <a:xfrm>
            <a:off x="5692526" y="2654948"/>
            <a:ext cx="883800" cy="133830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586" name="Google Shape;586;p31"/>
          <p:cNvCxnSpPr>
            <a:stCxn id="576" idx="6"/>
            <a:endCxn id="584" idx="2"/>
          </p:cNvCxnSpPr>
          <p:nvPr/>
        </p:nvCxnSpPr>
        <p:spPr>
          <a:xfrm>
            <a:off x="5692526" y="2654948"/>
            <a:ext cx="883800" cy="207000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901"/>
              </a:srgbClr>
            </a:outerShdw>
          </a:effectLst>
        </p:spPr>
      </p:cxnSp>
      <p:sp>
        <p:nvSpPr>
          <p:cNvPr id="587" name="Google Shape;587;p31"/>
          <p:cNvSpPr/>
          <p:nvPr/>
        </p:nvSpPr>
        <p:spPr>
          <a:xfrm rot="-5400002">
            <a:off x="5463546" y="4377523"/>
            <a:ext cx="1375826" cy="830997"/>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Repeated</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for all</a:t>
            </a:r>
            <a:endParaRPr sz="2400">
              <a:solidFill>
                <a:schemeClr val="dk1"/>
              </a:solidFill>
              <a:latin typeface="Calibri"/>
              <a:ea typeface="Calibri"/>
              <a:cs typeface="Calibri"/>
              <a:sym typeface="Calibri"/>
            </a:endParaRPr>
          </a:p>
        </p:txBody>
      </p:sp>
      <p:cxnSp>
        <p:nvCxnSpPr>
          <p:cNvPr id="588" name="Google Shape;588;p31"/>
          <p:cNvCxnSpPr>
            <a:stCxn id="577" idx="6"/>
            <a:endCxn id="582" idx="2"/>
          </p:cNvCxnSpPr>
          <p:nvPr/>
        </p:nvCxnSpPr>
        <p:spPr>
          <a:xfrm rot="10800000" flipH="1">
            <a:off x="5692526" y="3261329"/>
            <a:ext cx="883800" cy="125400"/>
          </a:xfrm>
          <a:prstGeom prst="straightConnector1">
            <a:avLst/>
          </a:prstGeom>
          <a:noFill/>
          <a:ln w="38100" cap="flat" cmpd="sng">
            <a:solidFill>
              <a:schemeClr val="accent3"/>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589" name="Google Shape;589;p31"/>
          <p:cNvCxnSpPr>
            <a:stCxn id="577" idx="6"/>
            <a:endCxn id="583" idx="2"/>
          </p:cNvCxnSpPr>
          <p:nvPr/>
        </p:nvCxnSpPr>
        <p:spPr>
          <a:xfrm>
            <a:off x="5692526" y="3386729"/>
            <a:ext cx="883800" cy="606300"/>
          </a:xfrm>
          <a:prstGeom prst="straightConnector1">
            <a:avLst/>
          </a:prstGeom>
          <a:noFill/>
          <a:ln w="38100" cap="flat" cmpd="sng">
            <a:solidFill>
              <a:schemeClr val="accent3"/>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590" name="Google Shape;590;p31"/>
          <p:cNvCxnSpPr>
            <a:stCxn id="577" idx="6"/>
            <a:endCxn id="584" idx="2"/>
          </p:cNvCxnSpPr>
          <p:nvPr/>
        </p:nvCxnSpPr>
        <p:spPr>
          <a:xfrm>
            <a:off x="5692526" y="3386729"/>
            <a:ext cx="883800" cy="1338300"/>
          </a:xfrm>
          <a:prstGeom prst="straightConnector1">
            <a:avLst/>
          </a:prstGeom>
          <a:noFill/>
          <a:ln w="38100" cap="flat" cmpd="sng">
            <a:solidFill>
              <a:schemeClr val="accent3"/>
            </a:solidFill>
            <a:prstDash val="solid"/>
            <a:round/>
            <a:headEnd type="none" w="sm" len="sm"/>
            <a:tailEnd type="triangle" w="med" len="med"/>
          </a:ln>
          <a:effectLst>
            <a:outerShdw blurRad="40000" dist="23000" dir="5400000" rotWithShape="0">
              <a:srgbClr val="000000">
                <a:alpha val="34901"/>
              </a:srgbClr>
            </a:outerShdw>
          </a:effectLst>
        </p:spPr>
      </p:cxnSp>
      <p:sp>
        <p:nvSpPr>
          <p:cNvPr id="591" name="Google Shape;591;p31"/>
          <p:cNvSpPr/>
          <p:nvPr/>
        </p:nvSpPr>
        <p:spPr>
          <a:xfrm>
            <a:off x="8141766" y="2984492"/>
            <a:ext cx="754543"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out 1</a:t>
            </a:r>
            <a:endParaRPr sz="2400">
              <a:solidFill>
                <a:schemeClr val="lt1"/>
              </a:solidFill>
              <a:latin typeface="Calibri"/>
              <a:ea typeface="Calibri"/>
              <a:cs typeface="Calibri"/>
              <a:sym typeface="Calibri"/>
            </a:endParaRPr>
          </a:p>
        </p:txBody>
      </p:sp>
      <p:sp>
        <p:nvSpPr>
          <p:cNvPr id="592" name="Google Shape;592;p31"/>
          <p:cNvSpPr/>
          <p:nvPr/>
        </p:nvSpPr>
        <p:spPr>
          <a:xfrm>
            <a:off x="8141766" y="3702983"/>
            <a:ext cx="754543"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out 2</a:t>
            </a:r>
            <a:endParaRPr sz="2400">
              <a:solidFill>
                <a:schemeClr val="lt1"/>
              </a:solidFill>
              <a:latin typeface="Calibri"/>
              <a:ea typeface="Calibri"/>
              <a:cs typeface="Calibri"/>
              <a:sym typeface="Calibri"/>
            </a:endParaRPr>
          </a:p>
        </p:txBody>
      </p:sp>
      <p:sp>
        <p:nvSpPr>
          <p:cNvPr id="593" name="Google Shape;593;p31"/>
          <p:cNvSpPr/>
          <p:nvPr/>
        </p:nvSpPr>
        <p:spPr>
          <a:xfrm>
            <a:off x="8141766" y="4421476"/>
            <a:ext cx="754543" cy="584448"/>
          </a:xfrm>
          <a:prstGeom prst="rect">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out 3</a:t>
            </a:r>
            <a:endParaRPr sz="2400">
              <a:solidFill>
                <a:schemeClr val="lt1"/>
              </a:solidFill>
              <a:latin typeface="Calibri"/>
              <a:ea typeface="Calibri"/>
              <a:cs typeface="Calibri"/>
              <a:sym typeface="Calibri"/>
            </a:endParaRPr>
          </a:p>
        </p:txBody>
      </p:sp>
      <p:cxnSp>
        <p:nvCxnSpPr>
          <p:cNvPr id="594" name="Google Shape;594;p31"/>
          <p:cNvCxnSpPr/>
          <p:nvPr/>
        </p:nvCxnSpPr>
        <p:spPr>
          <a:xfrm>
            <a:off x="7806002" y="3980110"/>
            <a:ext cx="306223" cy="0"/>
          </a:xfrm>
          <a:prstGeom prst="straightConnector1">
            <a:avLst/>
          </a:prstGeom>
          <a:noFill/>
          <a:ln w="44450" cap="flat" cmpd="sng">
            <a:solidFill>
              <a:schemeClr val="dk1"/>
            </a:solidFill>
            <a:prstDash val="solid"/>
            <a:round/>
            <a:headEnd type="none" w="sm" len="sm"/>
            <a:tailEnd type="triangle" w="med" len="med"/>
          </a:ln>
        </p:spPr>
      </p:cxnSp>
      <p:cxnSp>
        <p:nvCxnSpPr>
          <p:cNvPr id="595" name="Google Shape;595;p31"/>
          <p:cNvCxnSpPr/>
          <p:nvPr/>
        </p:nvCxnSpPr>
        <p:spPr>
          <a:xfrm>
            <a:off x="7806002" y="4718192"/>
            <a:ext cx="306223" cy="0"/>
          </a:xfrm>
          <a:prstGeom prst="straightConnector1">
            <a:avLst/>
          </a:prstGeom>
          <a:noFill/>
          <a:ln w="44450" cap="flat" cmpd="sng">
            <a:solidFill>
              <a:schemeClr val="dk1"/>
            </a:solidFill>
            <a:prstDash val="solid"/>
            <a:round/>
            <a:headEnd type="none" w="sm" len="sm"/>
            <a:tailEnd type="triangle" w="med" len="med"/>
          </a:ln>
        </p:spPr>
      </p:cxnSp>
      <p:cxnSp>
        <p:nvCxnSpPr>
          <p:cNvPr id="596" name="Google Shape;596;p31"/>
          <p:cNvCxnSpPr/>
          <p:nvPr/>
        </p:nvCxnSpPr>
        <p:spPr>
          <a:xfrm>
            <a:off x="7806002" y="3242028"/>
            <a:ext cx="306223" cy="0"/>
          </a:xfrm>
          <a:prstGeom prst="straightConnector1">
            <a:avLst/>
          </a:prstGeom>
          <a:noFill/>
          <a:ln w="44450" cap="flat" cmpd="sng">
            <a:solidFill>
              <a:schemeClr val="dk1"/>
            </a:solidFill>
            <a:prstDash val="solid"/>
            <a:round/>
            <a:headEnd type="none" w="sm" len="sm"/>
            <a:tailEnd type="triangle" w="med" len="med"/>
          </a:ln>
        </p:spPr>
      </p:cxnSp>
      <p:sp>
        <p:nvSpPr>
          <p:cNvPr id="597" name="Google Shape;597;p31"/>
          <p:cNvSpPr/>
          <p:nvPr/>
        </p:nvSpPr>
        <p:spPr>
          <a:xfrm>
            <a:off x="4390413" y="5877273"/>
            <a:ext cx="1783565"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Local </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computation</a:t>
            </a:r>
            <a:endParaRPr sz="2400">
              <a:solidFill>
                <a:schemeClr val="dk1"/>
              </a:solidFill>
              <a:latin typeface="Calibri"/>
              <a:ea typeface="Calibri"/>
              <a:cs typeface="Calibri"/>
              <a:sym typeface="Calibri"/>
            </a:endParaRPr>
          </a:p>
        </p:txBody>
      </p:sp>
      <p:sp>
        <p:nvSpPr>
          <p:cNvPr id="598" name="Google Shape;598;p31"/>
          <p:cNvSpPr/>
          <p:nvPr/>
        </p:nvSpPr>
        <p:spPr>
          <a:xfrm>
            <a:off x="6317703" y="5517233"/>
            <a:ext cx="2314993" cy="1200329"/>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Merging of </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results </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grouped by word</a:t>
            </a:r>
            <a:endParaRPr sz="2400">
              <a:solidFill>
                <a:schemeClr val="dk1"/>
              </a:solidFill>
              <a:latin typeface="Calibri"/>
              <a:ea typeface="Calibri"/>
              <a:cs typeface="Calibri"/>
              <a:sym typeface="Calibri"/>
            </a:endParaRPr>
          </a:p>
        </p:txBody>
      </p:sp>
      <p:sp>
        <p:nvSpPr>
          <p:cNvPr id="599" name="Google Shape;599;p31"/>
          <p:cNvSpPr/>
          <p:nvPr/>
        </p:nvSpPr>
        <p:spPr>
          <a:xfrm>
            <a:off x="3071665" y="1556793"/>
            <a:ext cx="3102313" cy="555363"/>
          </a:xfrm>
          <a:prstGeom prst="wedgeRoundRectCallout">
            <a:avLst>
              <a:gd name="adj1" fmla="val 19081"/>
              <a:gd name="adj2" fmla="val 79651"/>
              <a:gd name="adj3" fmla="val 16667"/>
            </a:avLst>
          </a:prstGeom>
          <a:solidFill>
            <a:srgbClr val="DDD9C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r>
              <a:rPr lang="en-US" sz="1800">
                <a:solidFill>
                  <a:schemeClr val="dk1"/>
                </a:solidFill>
                <a:latin typeface="Calibri"/>
                <a:ea typeface="Calibri"/>
                <a:cs typeface="Calibri"/>
                <a:sym typeface="Calibri"/>
              </a:rPr>
              <a:t>Logic will get</a:t>
            </a:r>
            <a:endParaRPr sz="2400">
              <a:solidFill>
                <a:schemeClr val="lt1"/>
              </a:solidFill>
              <a:latin typeface="Calibri"/>
              <a:ea typeface="Calibri"/>
              <a:cs typeface="Calibri"/>
              <a:sym typeface="Calibri"/>
            </a:endParaRPr>
          </a:p>
        </p:txBody>
      </p:sp>
      <p:sp>
        <p:nvSpPr>
          <p:cNvPr id="600" name="Google Shape;600;p31"/>
          <p:cNvSpPr/>
          <p:nvPr/>
        </p:nvSpPr>
        <p:spPr>
          <a:xfrm>
            <a:off x="4439816" y="1750651"/>
            <a:ext cx="241684" cy="186678"/>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601" name="Google Shape;601;p31"/>
          <p:cNvSpPr txBox="1"/>
          <p:nvPr/>
        </p:nvSpPr>
        <p:spPr>
          <a:xfrm>
            <a:off x="4987500" y="1520825"/>
            <a:ext cx="880479" cy="646331"/>
          </a:xfrm>
          <a:prstGeom prst="rect">
            <a:avLst/>
          </a:prstGeom>
          <a:noFill/>
          <a:ln>
            <a:noFill/>
          </a:ln>
        </p:spPr>
        <p:txBody>
          <a:bodyPr spcFirstLastPara="1" wrap="square" lIns="91425" tIns="45700" rIns="91425" bIns="45700" anchor="t" anchorCtr="0">
            <a:spAutoFit/>
          </a:bodyPr>
          <a:lstStyle/>
          <a:p>
            <a:r>
              <a:rPr lang="en-US" sz="1200">
                <a:solidFill>
                  <a:schemeClr val="dk1"/>
                </a:solidFill>
                <a:latin typeface="Calibri"/>
                <a:ea typeface="Calibri"/>
                <a:cs typeface="Calibri"/>
                <a:sym typeface="Calibri"/>
              </a:rPr>
              <a:t>(logic, 1)</a:t>
            </a:r>
            <a:endParaRPr sz="2400">
              <a:solidFill>
                <a:schemeClr val="dk1"/>
              </a:solidFill>
              <a:latin typeface="Calibri"/>
              <a:ea typeface="Calibri"/>
              <a:cs typeface="Calibri"/>
              <a:sym typeface="Calibri"/>
            </a:endParaRPr>
          </a:p>
          <a:p>
            <a:r>
              <a:rPr lang="en-US" sz="1200">
                <a:solidFill>
                  <a:schemeClr val="dk1"/>
                </a:solidFill>
                <a:latin typeface="Calibri"/>
                <a:ea typeface="Calibri"/>
                <a:cs typeface="Calibri"/>
                <a:sym typeface="Calibri"/>
              </a:rPr>
              <a:t>(will, 1)</a:t>
            </a:r>
            <a:endParaRPr sz="2400">
              <a:solidFill>
                <a:schemeClr val="dk1"/>
              </a:solidFill>
              <a:latin typeface="Calibri"/>
              <a:ea typeface="Calibri"/>
              <a:cs typeface="Calibri"/>
              <a:sym typeface="Calibri"/>
            </a:endParaRPr>
          </a:p>
          <a:p>
            <a:r>
              <a:rPr lang="en-US" sz="1200">
                <a:solidFill>
                  <a:schemeClr val="dk1"/>
                </a:solidFill>
                <a:latin typeface="Calibri"/>
                <a:ea typeface="Calibri"/>
                <a:cs typeface="Calibri"/>
                <a:sym typeface="Calibri"/>
              </a:rPr>
              <a:t>(get, 1)</a:t>
            </a:r>
            <a:endParaRPr sz="2400">
              <a:solidFill>
                <a:schemeClr val="dk1"/>
              </a:solidFill>
              <a:latin typeface="Calibri"/>
              <a:ea typeface="Calibri"/>
              <a:cs typeface="Calibri"/>
              <a:sym typeface="Calibri"/>
            </a:endParaRPr>
          </a:p>
        </p:txBody>
      </p:sp>
      <p:sp>
        <p:nvSpPr>
          <p:cNvPr id="602" name="Google Shape;602;p31"/>
          <p:cNvSpPr/>
          <p:nvPr/>
        </p:nvSpPr>
        <p:spPr>
          <a:xfrm>
            <a:off x="6089612" y="2151770"/>
            <a:ext cx="3102313" cy="555363"/>
          </a:xfrm>
          <a:prstGeom prst="wedgeRoundRectCallout">
            <a:avLst>
              <a:gd name="adj1" fmla="val -17093"/>
              <a:gd name="adj2" fmla="val 79651"/>
              <a:gd name="adj3" fmla="val 16667"/>
            </a:avLst>
          </a:prstGeom>
          <a:solidFill>
            <a:srgbClr val="DDD9C3"/>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sp>
        <p:nvSpPr>
          <p:cNvPr id="603" name="Google Shape;603;p31"/>
          <p:cNvSpPr/>
          <p:nvPr/>
        </p:nvSpPr>
        <p:spPr>
          <a:xfrm>
            <a:off x="7457763" y="2345628"/>
            <a:ext cx="241684" cy="186678"/>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604" name="Google Shape;604;p31"/>
          <p:cNvSpPr txBox="1"/>
          <p:nvPr/>
        </p:nvSpPr>
        <p:spPr>
          <a:xfrm>
            <a:off x="6301166" y="2101055"/>
            <a:ext cx="1155557" cy="646331"/>
          </a:xfrm>
          <a:prstGeom prst="rect">
            <a:avLst/>
          </a:prstGeom>
          <a:noFill/>
          <a:ln>
            <a:noFill/>
          </a:ln>
        </p:spPr>
        <p:txBody>
          <a:bodyPr spcFirstLastPara="1" wrap="square" lIns="91425" tIns="45700" rIns="91425" bIns="45700" anchor="t" anchorCtr="0">
            <a:spAutoFit/>
          </a:bodyPr>
          <a:lstStyle/>
          <a:p>
            <a:r>
              <a:rPr lang="en-US" sz="1200">
                <a:solidFill>
                  <a:schemeClr val="dk1"/>
                </a:solidFill>
                <a:latin typeface="Calibri"/>
                <a:ea typeface="Calibri"/>
                <a:cs typeface="Calibri"/>
                <a:sym typeface="Calibri"/>
              </a:rPr>
              <a:t>(logic, [1])</a:t>
            </a:r>
            <a:endParaRPr sz="2400">
              <a:solidFill>
                <a:schemeClr val="dk1"/>
              </a:solidFill>
              <a:latin typeface="Calibri"/>
              <a:ea typeface="Calibri"/>
              <a:cs typeface="Calibri"/>
              <a:sym typeface="Calibri"/>
            </a:endParaRPr>
          </a:p>
          <a:p>
            <a:r>
              <a:rPr lang="en-US" sz="1200">
                <a:solidFill>
                  <a:schemeClr val="dk1"/>
                </a:solidFill>
                <a:latin typeface="Calibri"/>
                <a:ea typeface="Calibri"/>
                <a:cs typeface="Calibri"/>
                <a:sym typeface="Calibri"/>
              </a:rPr>
              <a:t>(will, [1, 1])</a:t>
            </a:r>
            <a:endParaRPr sz="2400">
              <a:solidFill>
                <a:schemeClr val="dk1"/>
              </a:solidFill>
              <a:latin typeface="Calibri"/>
              <a:ea typeface="Calibri"/>
              <a:cs typeface="Calibri"/>
              <a:sym typeface="Calibri"/>
            </a:endParaRPr>
          </a:p>
          <a:p>
            <a:r>
              <a:rPr lang="en-US" sz="1200">
                <a:solidFill>
                  <a:schemeClr val="dk1"/>
                </a:solidFill>
                <a:latin typeface="Calibri"/>
                <a:ea typeface="Calibri"/>
                <a:cs typeface="Calibri"/>
                <a:sym typeface="Calibri"/>
              </a:rPr>
              <a:t>(from, [1])</a:t>
            </a:r>
            <a:endParaRPr sz="2400">
              <a:solidFill>
                <a:schemeClr val="dk1"/>
              </a:solidFill>
              <a:latin typeface="Calibri"/>
              <a:ea typeface="Calibri"/>
              <a:cs typeface="Calibri"/>
              <a:sym typeface="Calibri"/>
            </a:endParaRPr>
          </a:p>
        </p:txBody>
      </p:sp>
      <p:sp>
        <p:nvSpPr>
          <p:cNvPr id="605" name="Google Shape;605;p31"/>
          <p:cNvSpPr txBox="1"/>
          <p:nvPr/>
        </p:nvSpPr>
        <p:spPr>
          <a:xfrm>
            <a:off x="7783767" y="2101055"/>
            <a:ext cx="1155557" cy="646331"/>
          </a:xfrm>
          <a:prstGeom prst="rect">
            <a:avLst/>
          </a:prstGeom>
          <a:noFill/>
          <a:ln>
            <a:noFill/>
          </a:ln>
        </p:spPr>
        <p:txBody>
          <a:bodyPr spcFirstLastPara="1" wrap="square" lIns="91425" tIns="45700" rIns="91425" bIns="45700" anchor="t" anchorCtr="0">
            <a:spAutoFit/>
          </a:bodyPr>
          <a:lstStyle/>
          <a:p>
            <a:r>
              <a:rPr lang="en-US" sz="1200">
                <a:solidFill>
                  <a:schemeClr val="dk1"/>
                </a:solidFill>
                <a:latin typeface="Calibri"/>
                <a:ea typeface="Calibri"/>
                <a:cs typeface="Calibri"/>
                <a:sym typeface="Calibri"/>
              </a:rPr>
              <a:t>(logic, 1)</a:t>
            </a:r>
            <a:endParaRPr sz="2400">
              <a:solidFill>
                <a:schemeClr val="dk1"/>
              </a:solidFill>
              <a:latin typeface="Calibri"/>
              <a:ea typeface="Calibri"/>
              <a:cs typeface="Calibri"/>
              <a:sym typeface="Calibri"/>
            </a:endParaRPr>
          </a:p>
          <a:p>
            <a:r>
              <a:rPr lang="en-US" sz="1200">
                <a:solidFill>
                  <a:schemeClr val="dk1"/>
                </a:solidFill>
                <a:latin typeface="Calibri"/>
                <a:ea typeface="Calibri"/>
                <a:cs typeface="Calibri"/>
                <a:sym typeface="Calibri"/>
              </a:rPr>
              <a:t>(will, 2)</a:t>
            </a:r>
            <a:endParaRPr sz="2400">
              <a:solidFill>
                <a:schemeClr val="dk1"/>
              </a:solidFill>
              <a:latin typeface="Calibri"/>
              <a:ea typeface="Calibri"/>
              <a:cs typeface="Calibri"/>
              <a:sym typeface="Calibri"/>
            </a:endParaRPr>
          </a:p>
          <a:p>
            <a:r>
              <a:rPr lang="en-US" sz="1200">
                <a:solidFill>
                  <a:schemeClr val="dk1"/>
                </a:solidFill>
                <a:latin typeface="Calibri"/>
                <a:ea typeface="Calibri"/>
                <a:cs typeface="Calibri"/>
                <a:sym typeface="Calibri"/>
              </a:rPr>
              <a:t>(from, 1)</a:t>
            </a:r>
            <a:endParaRPr sz="2400">
              <a:solidFill>
                <a:schemeClr val="dk1"/>
              </a:solidFill>
              <a:latin typeface="Calibri"/>
              <a:ea typeface="Calibri"/>
              <a:cs typeface="Calibri"/>
              <a:sym typeface="Calibri"/>
            </a:endParaRPr>
          </a:p>
        </p:txBody>
      </p:sp>
      <p:sp>
        <p:nvSpPr>
          <p:cNvPr id="2" name="Google Shape;158;p8">
            <a:extLst>
              <a:ext uri="{FF2B5EF4-FFF2-40B4-BE49-F238E27FC236}">
                <a16:creationId xmlns:a16="http://schemas.microsoft.com/office/drawing/2014/main" id="{B5AF53AD-1E95-8DC2-834B-B37F0B5CE0FF}"/>
              </a:ext>
            </a:extLst>
          </p:cNvPr>
          <p:cNvSpPr txBox="1">
            <a:spLocks noGrp="1"/>
          </p:cNvSpPr>
          <p:nvPr>
            <p:ph type="sldNum" idx="12"/>
          </p:nvPr>
        </p:nvSpPr>
        <p:spPr>
          <a:xfrm>
            <a:off x="8737600" y="6245225"/>
            <a:ext cx="3251200" cy="47625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500"/>
                                        <p:tgtEl>
                                          <p:spTgt spid="599"/>
                                        </p:tgtEl>
                                      </p:cBhvr>
                                    </p:animEffect>
                                  </p:childTnLst>
                                </p:cTn>
                              </p:par>
                              <p:par>
                                <p:cTn id="8" presetID="10" presetClass="entr" presetSubtype="0" fill="hold" nodeType="withEffect">
                                  <p:stCondLst>
                                    <p:cond delay="0"/>
                                  </p:stCondLst>
                                  <p:childTnLst>
                                    <p:set>
                                      <p:cBhvr>
                                        <p:cTn id="9" dur="1" fill="hold">
                                          <p:stCondLst>
                                            <p:cond delay="0"/>
                                          </p:stCondLst>
                                        </p:cTn>
                                        <p:tgtEl>
                                          <p:spTgt spid="600"/>
                                        </p:tgtEl>
                                        <p:attrNameLst>
                                          <p:attrName>style.visibility</p:attrName>
                                        </p:attrNameLst>
                                      </p:cBhvr>
                                      <p:to>
                                        <p:strVal val="visible"/>
                                      </p:to>
                                    </p:set>
                                    <p:animEffect transition="in" filter="fade">
                                      <p:cBhvr>
                                        <p:cTn id="10" dur="500"/>
                                        <p:tgtEl>
                                          <p:spTgt spid="600"/>
                                        </p:tgtEl>
                                      </p:cBhvr>
                                    </p:animEffect>
                                  </p:childTnLst>
                                </p:cTn>
                              </p:par>
                              <p:par>
                                <p:cTn id="11" presetID="10" presetClass="entr" presetSubtype="0" fill="hold" nodeType="withEffect">
                                  <p:stCondLst>
                                    <p:cond delay="0"/>
                                  </p:stCondLst>
                                  <p:childTnLst>
                                    <p:set>
                                      <p:cBhvr>
                                        <p:cTn id="12" dur="1" fill="hold">
                                          <p:stCondLst>
                                            <p:cond delay="0"/>
                                          </p:stCondLst>
                                        </p:cTn>
                                        <p:tgtEl>
                                          <p:spTgt spid="601"/>
                                        </p:tgtEl>
                                        <p:attrNameLst>
                                          <p:attrName>style.visibility</p:attrName>
                                        </p:attrNameLst>
                                      </p:cBhvr>
                                      <p:to>
                                        <p:strVal val="visible"/>
                                      </p:to>
                                    </p:set>
                                    <p:animEffect transition="in" filter="fade">
                                      <p:cBhvr>
                                        <p:cTn id="13" dur="500"/>
                                        <p:tgtEl>
                                          <p:spTgt spid="60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02"/>
                                        </p:tgtEl>
                                        <p:attrNameLst>
                                          <p:attrName>style.visibility</p:attrName>
                                        </p:attrNameLst>
                                      </p:cBhvr>
                                      <p:to>
                                        <p:strVal val="visible"/>
                                      </p:to>
                                    </p:set>
                                    <p:animEffect transition="in" filter="fade">
                                      <p:cBhvr>
                                        <p:cTn id="18" dur="500"/>
                                        <p:tgtEl>
                                          <p:spTgt spid="602"/>
                                        </p:tgtEl>
                                      </p:cBhvr>
                                    </p:animEffect>
                                  </p:childTnLst>
                                </p:cTn>
                              </p:par>
                              <p:par>
                                <p:cTn id="19" presetID="10" presetClass="entr" presetSubtype="0" fill="hold" nodeType="withEffect">
                                  <p:stCondLst>
                                    <p:cond delay="0"/>
                                  </p:stCondLst>
                                  <p:childTnLst>
                                    <p:set>
                                      <p:cBhvr>
                                        <p:cTn id="20" dur="1" fill="hold">
                                          <p:stCondLst>
                                            <p:cond delay="0"/>
                                          </p:stCondLst>
                                        </p:cTn>
                                        <p:tgtEl>
                                          <p:spTgt spid="603"/>
                                        </p:tgtEl>
                                        <p:attrNameLst>
                                          <p:attrName>style.visibility</p:attrName>
                                        </p:attrNameLst>
                                      </p:cBhvr>
                                      <p:to>
                                        <p:strVal val="visible"/>
                                      </p:to>
                                    </p:set>
                                    <p:animEffect transition="in" filter="fade">
                                      <p:cBhvr>
                                        <p:cTn id="21" dur="500"/>
                                        <p:tgtEl>
                                          <p:spTgt spid="603"/>
                                        </p:tgtEl>
                                      </p:cBhvr>
                                    </p:animEffect>
                                  </p:childTnLst>
                                </p:cTn>
                              </p:par>
                              <p:par>
                                <p:cTn id="22" presetID="10" presetClass="entr" presetSubtype="0" fill="hold" nodeType="withEffect">
                                  <p:stCondLst>
                                    <p:cond delay="0"/>
                                  </p:stCondLst>
                                  <p:childTnLst>
                                    <p:set>
                                      <p:cBhvr>
                                        <p:cTn id="23" dur="1" fill="hold">
                                          <p:stCondLst>
                                            <p:cond delay="0"/>
                                          </p:stCondLst>
                                        </p:cTn>
                                        <p:tgtEl>
                                          <p:spTgt spid="604"/>
                                        </p:tgtEl>
                                        <p:attrNameLst>
                                          <p:attrName>style.visibility</p:attrName>
                                        </p:attrNameLst>
                                      </p:cBhvr>
                                      <p:to>
                                        <p:strVal val="visible"/>
                                      </p:to>
                                    </p:set>
                                    <p:animEffect transition="in" filter="fade">
                                      <p:cBhvr>
                                        <p:cTn id="24" dur="500"/>
                                        <p:tgtEl>
                                          <p:spTgt spid="604"/>
                                        </p:tgtEl>
                                      </p:cBhvr>
                                    </p:animEffect>
                                  </p:childTnLst>
                                </p:cTn>
                              </p:par>
                              <p:par>
                                <p:cTn id="25" presetID="10" presetClass="entr" presetSubtype="0" fill="hold" nodeType="withEffect">
                                  <p:stCondLst>
                                    <p:cond delay="0"/>
                                  </p:stCondLst>
                                  <p:childTnLst>
                                    <p:set>
                                      <p:cBhvr>
                                        <p:cTn id="26" dur="1" fill="hold">
                                          <p:stCondLst>
                                            <p:cond delay="0"/>
                                          </p:stCondLst>
                                        </p:cTn>
                                        <p:tgtEl>
                                          <p:spTgt spid="605"/>
                                        </p:tgtEl>
                                        <p:attrNameLst>
                                          <p:attrName>style.visibility</p:attrName>
                                        </p:attrNameLst>
                                      </p:cBhvr>
                                      <p:to>
                                        <p:strVal val="visible"/>
                                      </p:to>
                                    </p:set>
                                    <p:animEffect transition="in" filter="fade">
                                      <p:cBhvr>
                                        <p:cTn id="27" dur="500"/>
                                        <p:tgtEl>
                                          <p:spTgt spid="605"/>
                                        </p:tgtEl>
                                      </p:cBhvr>
                                    </p:animEffect>
                                  </p:childTnLst>
                                </p:cTn>
                              </p:par>
                              <p:par>
                                <p:cTn id="28" presetID="10" presetClass="entr" presetSubtype="0" fill="hold" nodeType="withEffect">
                                  <p:stCondLst>
                                    <p:cond delay="0"/>
                                  </p:stCondLst>
                                  <p:childTnLst>
                                    <p:set>
                                      <p:cBhvr>
                                        <p:cTn id="29" dur="1" fill="hold">
                                          <p:stCondLst>
                                            <p:cond delay="0"/>
                                          </p:stCondLst>
                                        </p:cTn>
                                        <p:tgtEl>
                                          <p:spTgt spid="558"/>
                                        </p:tgtEl>
                                        <p:attrNameLst>
                                          <p:attrName>style.visibility</p:attrName>
                                        </p:attrNameLst>
                                      </p:cBhvr>
                                      <p:to>
                                        <p:strVal val="visible"/>
                                      </p:to>
                                    </p:set>
                                    <p:animEffect transition="in" filter="fade">
                                      <p:cBhvr>
                                        <p:cTn id="30" dur="500"/>
                                        <p:tgtEl>
                                          <p:spTgt spid="558"/>
                                        </p:tgtEl>
                                      </p:cBhvr>
                                    </p:animEffect>
                                  </p:childTnLst>
                                </p:cTn>
                              </p:par>
                              <p:par>
                                <p:cTn id="31" presetID="10" presetClass="entr" presetSubtype="0" fill="hold" nodeType="withEffect">
                                  <p:stCondLst>
                                    <p:cond delay="0"/>
                                  </p:stCondLst>
                                  <p:childTnLst>
                                    <p:set>
                                      <p:cBhvr>
                                        <p:cTn id="32" dur="1" fill="hold">
                                          <p:stCondLst>
                                            <p:cond delay="0"/>
                                          </p:stCondLst>
                                        </p:cTn>
                                        <p:tgtEl>
                                          <p:spTgt spid="559"/>
                                        </p:tgtEl>
                                        <p:attrNameLst>
                                          <p:attrName>style.visibility</p:attrName>
                                        </p:attrNameLst>
                                      </p:cBhvr>
                                      <p:to>
                                        <p:strVal val="visible"/>
                                      </p:to>
                                    </p:set>
                                    <p:animEffect transition="in" filter="fade">
                                      <p:cBhvr>
                                        <p:cTn id="33" dur="500"/>
                                        <p:tgtEl>
                                          <p:spTgt spid="559"/>
                                        </p:tgtEl>
                                      </p:cBhvr>
                                    </p:animEffect>
                                  </p:childTnLst>
                                </p:cTn>
                              </p:par>
                              <p:par>
                                <p:cTn id="34" presetID="10" presetClass="entr" presetSubtype="0" fill="hold" nodeType="withEffect">
                                  <p:stCondLst>
                                    <p:cond delay="0"/>
                                  </p:stCondLst>
                                  <p:childTnLst>
                                    <p:set>
                                      <p:cBhvr>
                                        <p:cTn id="35" dur="1" fill="hold">
                                          <p:stCondLst>
                                            <p:cond delay="0"/>
                                          </p:stCondLst>
                                        </p:cTn>
                                        <p:tgtEl>
                                          <p:spTgt spid="581"/>
                                        </p:tgtEl>
                                        <p:attrNameLst>
                                          <p:attrName>style.visibility</p:attrName>
                                        </p:attrNameLst>
                                      </p:cBhvr>
                                      <p:to>
                                        <p:strVal val="visible"/>
                                      </p:to>
                                    </p:set>
                                    <p:animEffect transition="in" filter="fade">
                                      <p:cBhvr>
                                        <p:cTn id="36" dur="500"/>
                                        <p:tgtEl>
                                          <p:spTgt spid="581"/>
                                        </p:tgtEl>
                                      </p:cBhvr>
                                    </p:animEffect>
                                  </p:childTnLst>
                                </p:cTn>
                              </p:par>
                              <p:par>
                                <p:cTn id="37" presetID="10" presetClass="entr" presetSubtype="0" fill="hold" nodeType="withEffect">
                                  <p:stCondLst>
                                    <p:cond delay="0"/>
                                  </p:stCondLst>
                                  <p:childTnLst>
                                    <p:set>
                                      <p:cBhvr>
                                        <p:cTn id="38" dur="1" fill="hold">
                                          <p:stCondLst>
                                            <p:cond delay="0"/>
                                          </p:stCondLst>
                                        </p:cTn>
                                        <p:tgtEl>
                                          <p:spTgt spid="582"/>
                                        </p:tgtEl>
                                        <p:attrNameLst>
                                          <p:attrName>style.visibility</p:attrName>
                                        </p:attrNameLst>
                                      </p:cBhvr>
                                      <p:to>
                                        <p:strVal val="visible"/>
                                      </p:to>
                                    </p:set>
                                    <p:animEffect transition="in" filter="fade">
                                      <p:cBhvr>
                                        <p:cTn id="39" dur="500"/>
                                        <p:tgtEl>
                                          <p:spTgt spid="582"/>
                                        </p:tgtEl>
                                      </p:cBhvr>
                                    </p:animEffect>
                                  </p:childTnLst>
                                </p:cTn>
                              </p:par>
                              <p:par>
                                <p:cTn id="40" presetID="10" presetClass="entr" presetSubtype="0" fill="hold" nodeType="withEffect">
                                  <p:stCondLst>
                                    <p:cond delay="0"/>
                                  </p:stCondLst>
                                  <p:childTnLst>
                                    <p:set>
                                      <p:cBhvr>
                                        <p:cTn id="41" dur="1" fill="hold">
                                          <p:stCondLst>
                                            <p:cond delay="0"/>
                                          </p:stCondLst>
                                        </p:cTn>
                                        <p:tgtEl>
                                          <p:spTgt spid="583"/>
                                        </p:tgtEl>
                                        <p:attrNameLst>
                                          <p:attrName>style.visibility</p:attrName>
                                        </p:attrNameLst>
                                      </p:cBhvr>
                                      <p:to>
                                        <p:strVal val="visible"/>
                                      </p:to>
                                    </p:set>
                                    <p:animEffect transition="in" filter="fade">
                                      <p:cBhvr>
                                        <p:cTn id="42" dur="500"/>
                                        <p:tgtEl>
                                          <p:spTgt spid="583"/>
                                        </p:tgtEl>
                                      </p:cBhvr>
                                    </p:animEffect>
                                  </p:childTnLst>
                                </p:cTn>
                              </p:par>
                              <p:par>
                                <p:cTn id="43" presetID="10" presetClass="entr" presetSubtype="0" fill="hold" nodeType="withEffect">
                                  <p:stCondLst>
                                    <p:cond delay="0"/>
                                  </p:stCondLst>
                                  <p:childTnLst>
                                    <p:set>
                                      <p:cBhvr>
                                        <p:cTn id="44" dur="1" fill="hold">
                                          <p:stCondLst>
                                            <p:cond delay="0"/>
                                          </p:stCondLst>
                                        </p:cTn>
                                        <p:tgtEl>
                                          <p:spTgt spid="584"/>
                                        </p:tgtEl>
                                        <p:attrNameLst>
                                          <p:attrName>style.visibility</p:attrName>
                                        </p:attrNameLst>
                                      </p:cBhvr>
                                      <p:to>
                                        <p:strVal val="visible"/>
                                      </p:to>
                                    </p:set>
                                    <p:animEffect transition="in" filter="fade">
                                      <p:cBhvr>
                                        <p:cTn id="45" dur="500"/>
                                        <p:tgtEl>
                                          <p:spTgt spid="584"/>
                                        </p:tgtEl>
                                      </p:cBhvr>
                                    </p:animEffect>
                                  </p:childTnLst>
                                </p:cTn>
                              </p:par>
                              <p:par>
                                <p:cTn id="46" presetID="10" presetClass="entr" presetSubtype="0" fill="hold" nodeType="withEffect">
                                  <p:stCondLst>
                                    <p:cond delay="0"/>
                                  </p:stCondLst>
                                  <p:childTnLst>
                                    <p:set>
                                      <p:cBhvr>
                                        <p:cTn id="47" dur="1" fill="hold">
                                          <p:stCondLst>
                                            <p:cond delay="0"/>
                                          </p:stCondLst>
                                        </p:cTn>
                                        <p:tgtEl>
                                          <p:spTgt spid="585"/>
                                        </p:tgtEl>
                                        <p:attrNameLst>
                                          <p:attrName>style.visibility</p:attrName>
                                        </p:attrNameLst>
                                      </p:cBhvr>
                                      <p:to>
                                        <p:strVal val="visible"/>
                                      </p:to>
                                    </p:set>
                                    <p:animEffect transition="in" filter="fade">
                                      <p:cBhvr>
                                        <p:cTn id="48" dur="500"/>
                                        <p:tgtEl>
                                          <p:spTgt spid="585"/>
                                        </p:tgtEl>
                                      </p:cBhvr>
                                    </p:animEffect>
                                  </p:childTnLst>
                                </p:cTn>
                              </p:par>
                              <p:par>
                                <p:cTn id="49" presetID="10" presetClass="entr" presetSubtype="0" fill="hold" nodeType="withEffect">
                                  <p:stCondLst>
                                    <p:cond delay="0"/>
                                  </p:stCondLst>
                                  <p:childTnLst>
                                    <p:set>
                                      <p:cBhvr>
                                        <p:cTn id="50" dur="1" fill="hold">
                                          <p:stCondLst>
                                            <p:cond delay="0"/>
                                          </p:stCondLst>
                                        </p:cTn>
                                        <p:tgtEl>
                                          <p:spTgt spid="586"/>
                                        </p:tgtEl>
                                        <p:attrNameLst>
                                          <p:attrName>style.visibility</p:attrName>
                                        </p:attrNameLst>
                                      </p:cBhvr>
                                      <p:to>
                                        <p:strVal val="visible"/>
                                      </p:to>
                                    </p:set>
                                    <p:animEffect transition="in" filter="fade">
                                      <p:cBhvr>
                                        <p:cTn id="51" dur="500"/>
                                        <p:tgtEl>
                                          <p:spTgt spid="586"/>
                                        </p:tgtEl>
                                      </p:cBhvr>
                                    </p:animEffect>
                                  </p:childTnLst>
                                </p:cTn>
                              </p:par>
                              <p:par>
                                <p:cTn id="52" presetID="10" presetClass="entr" presetSubtype="0" fill="hold" nodeType="withEffect">
                                  <p:stCondLst>
                                    <p:cond delay="0"/>
                                  </p:stCondLst>
                                  <p:childTnLst>
                                    <p:set>
                                      <p:cBhvr>
                                        <p:cTn id="53" dur="1" fill="hold">
                                          <p:stCondLst>
                                            <p:cond delay="0"/>
                                          </p:stCondLst>
                                        </p:cTn>
                                        <p:tgtEl>
                                          <p:spTgt spid="587"/>
                                        </p:tgtEl>
                                        <p:attrNameLst>
                                          <p:attrName>style.visibility</p:attrName>
                                        </p:attrNameLst>
                                      </p:cBhvr>
                                      <p:to>
                                        <p:strVal val="visible"/>
                                      </p:to>
                                    </p:set>
                                    <p:animEffect transition="in" filter="fade">
                                      <p:cBhvr>
                                        <p:cTn id="54" dur="500"/>
                                        <p:tgtEl>
                                          <p:spTgt spid="587"/>
                                        </p:tgtEl>
                                      </p:cBhvr>
                                    </p:animEffect>
                                  </p:childTnLst>
                                </p:cTn>
                              </p:par>
                              <p:par>
                                <p:cTn id="55" presetID="10" presetClass="entr" presetSubtype="0" fill="hold" nodeType="withEffect">
                                  <p:stCondLst>
                                    <p:cond delay="0"/>
                                  </p:stCondLst>
                                  <p:childTnLst>
                                    <p:set>
                                      <p:cBhvr>
                                        <p:cTn id="56" dur="1" fill="hold">
                                          <p:stCondLst>
                                            <p:cond delay="0"/>
                                          </p:stCondLst>
                                        </p:cTn>
                                        <p:tgtEl>
                                          <p:spTgt spid="588"/>
                                        </p:tgtEl>
                                        <p:attrNameLst>
                                          <p:attrName>style.visibility</p:attrName>
                                        </p:attrNameLst>
                                      </p:cBhvr>
                                      <p:to>
                                        <p:strVal val="visible"/>
                                      </p:to>
                                    </p:set>
                                    <p:animEffect transition="in" filter="fade">
                                      <p:cBhvr>
                                        <p:cTn id="57" dur="500"/>
                                        <p:tgtEl>
                                          <p:spTgt spid="588"/>
                                        </p:tgtEl>
                                      </p:cBhvr>
                                    </p:animEffect>
                                  </p:childTnLst>
                                </p:cTn>
                              </p:par>
                              <p:par>
                                <p:cTn id="58" presetID="10" presetClass="entr" presetSubtype="0" fill="hold" nodeType="withEffect">
                                  <p:stCondLst>
                                    <p:cond delay="0"/>
                                  </p:stCondLst>
                                  <p:childTnLst>
                                    <p:set>
                                      <p:cBhvr>
                                        <p:cTn id="59" dur="1" fill="hold">
                                          <p:stCondLst>
                                            <p:cond delay="0"/>
                                          </p:stCondLst>
                                        </p:cTn>
                                        <p:tgtEl>
                                          <p:spTgt spid="589"/>
                                        </p:tgtEl>
                                        <p:attrNameLst>
                                          <p:attrName>style.visibility</p:attrName>
                                        </p:attrNameLst>
                                      </p:cBhvr>
                                      <p:to>
                                        <p:strVal val="visible"/>
                                      </p:to>
                                    </p:set>
                                    <p:animEffect transition="in" filter="fade">
                                      <p:cBhvr>
                                        <p:cTn id="60" dur="500"/>
                                        <p:tgtEl>
                                          <p:spTgt spid="589"/>
                                        </p:tgtEl>
                                      </p:cBhvr>
                                    </p:animEffect>
                                  </p:childTnLst>
                                </p:cTn>
                              </p:par>
                              <p:par>
                                <p:cTn id="61" presetID="10" presetClass="entr" presetSubtype="0" fill="hold" nodeType="withEffect">
                                  <p:stCondLst>
                                    <p:cond delay="0"/>
                                  </p:stCondLst>
                                  <p:childTnLst>
                                    <p:set>
                                      <p:cBhvr>
                                        <p:cTn id="62" dur="1" fill="hold">
                                          <p:stCondLst>
                                            <p:cond delay="0"/>
                                          </p:stCondLst>
                                        </p:cTn>
                                        <p:tgtEl>
                                          <p:spTgt spid="590"/>
                                        </p:tgtEl>
                                        <p:attrNameLst>
                                          <p:attrName>style.visibility</p:attrName>
                                        </p:attrNameLst>
                                      </p:cBhvr>
                                      <p:to>
                                        <p:strVal val="visible"/>
                                      </p:to>
                                    </p:set>
                                    <p:animEffect transition="in" filter="fade">
                                      <p:cBhvr>
                                        <p:cTn id="63" dur="500"/>
                                        <p:tgtEl>
                                          <p:spTgt spid="590"/>
                                        </p:tgtEl>
                                      </p:cBhvr>
                                    </p:animEffect>
                                  </p:childTnLst>
                                </p:cTn>
                              </p:par>
                              <p:par>
                                <p:cTn id="64" presetID="10" presetClass="entr" presetSubtype="0" fill="hold" nodeType="withEffect">
                                  <p:stCondLst>
                                    <p:cond delay="0"/>
                                  </p:stCondLst>
                                  <p:childTnLst>
                                    <p:set>
                                      <p:cBhvr>
                                        <p:cTn id="65" dur="1" fill="hold">
                                          <p:stCondLst>
                                            <p:cond delay="0"/>
                                          </p:stCondLst>
                                        </p:cTn>
                                        <p:tgtEl>
                                          <p:spTgt spid="591"/>
                                        </p:tgtEl>
                                        <p:attrNameLst>
                                          <p:attrName>style.visibility</p:attrName>
                                        </p:attrNameLst>
                                      </p:cBhvr>
                                      <p:to>
                                        <p:strVal val="visible"/>
                                      </p:to>
                                    </p:set>
                                    <p:animEffect transition="in" filter="fade">
                                      <p:cBhvr>
                                        <p:cTn id="66" dur="500"/>
                                        <p:tgtEl>
                                          <p:spTgt spid="591"/>
                                        </p:tgtEl>
                                      </p:cBhvr>
                                    </p:animEffect>
                                  </p:childTnLst>
                                </p:cTn>
                              </p:par>
                              <p:par>
                                <p:cTn id="67" presetID="10" presetClass="entr" presetSubtype="0" fill="hold" nodeType="withEffect">
                                  <p:stCondLst>
                                    <p:cond delay="0"/>
                                  </p:stCondLst>
                                  <p:childTnLst>
                                    <p:set>
                                      <p:cBhvr>
                                        <p:cTn id="68" dur="1" fill="hold">
                                          <p:stCondLst>
                                            <p:cond delay="0"/>
                                          </p:stCondLst>
                                        </p:cTn>
                                        <p:tgtEl>
                                          <p:spTgt spid="592"/>
                                        </p:tgtEl>
                                        <p:attrNameLst>
                                          <p:attrName>style.visibility</p:attrName>
                                        </p:attrNameLst>
                                      </p:cBhvr>
                                      <p:to>
                                        <p:strVal val="visible"/>
                                      </p:to>
                                    </p:set>
                                    <p:animEffect transition="in" filter="fade">
                                      <p:cBhvr>
                                        <p:cTn id="69" dur="500"/>
                                        <p:tgtEl>
                                          <p:spTgt spid="592"/>
                                        </p:tgtEl>
                                      </p:cBhvr>
                                    </p:animEffect>
                                  </p:childTnLst>
                                </p:cTn>
                              </p:par>
                              <p:par>
                                <p:cTn id="70" presetID="10" presetClass="entr" presetSubtype="0" fill="hold" nodeType="withEffect">
                                  <p:stCondLst>
                                    <p:cond delay="0"/>
                                  </p:stCondLst>
                                  <p:childTnLst>
                                    <p:set>
                                      <p:cBhvr>
                                        <p:cTn id="71" dur="1" fill="hold">
                                          <p:stCondLst>
                                            <p:cond delay="0"/>
                                          </p:stCondLst>
                                        </p:cTn>
                                        <p:tgtEl>
                                          <p:spTgt spid="593"/>
                                        </p:tgtEl>
                                        <p:attrNameLst>
                                          <p:attrName>style.visibility</p:attrName>
                                        </p:attrNameLst>
                                      </p:cBhvr>
                                      <p:to>
                                        <p:strVal val="visible"/>
                                      </p:to>
                                    </p:set>
                                    <p:animEffect transition="in" filter="fade">
                                      <p:cBhvr>
                                        <p:cTn id="72" dur="500"/>
                                        <p:tgtEl>
                                          <p:spTgt spid="593"/>
                                        </p:tgtEl>
                                      </p:cBhvr>
                                    </p:animEffect>
                                  </p:childTnLst>
                                </p:cTn>
                              </p:par>
                              <p:par>
                                <p:cTn id="73" presetID="10" presetClass="entr" presetSubtype="0" fill="hold" nodeType="withEffect">
                                  <p:stCondLst>
                                    <p:cond delay="0"/>
                                  </p:stCondLst>
                                  <p:childTnLst>
                                    <p:set>
                                      <p:cBhvr>
                                        <p:cTn id="74" dur="1" fill="hold">
                                          <p:stCondLst>
                                            <p:cond delay="0"/>
                                          </p:stCondLst>
                                        </p:cTn>
                                        <p:tgtEl>
                                          <p:spTgt spid="594"/>
                                        </p:tgtEl>
                                        <p:attrNameLst>
                                          <p:attrName>style.visibility</p:attrName>
                                        </p:attrNameLst>
                                      </p:cBhvr>
                                      <p:to>
                                        <p:strVal val="visible"/>
                                      </p:to>
                                    </p:set>
                                    <p:animEffect transition="in" filter="fade">
                                      <p:cBhvr>
                                        <p:cTn id="75" dur="500"/>
                                        <p:tgtEl>
                                          <p:spTgt spid="594"/>
                                        </p:tgtEl>
                                      </p:cBhvr>
                                    </p:animEffect>
                                  </p:childTnLst>
                                </p:cTn>
                              </p:par>
                              <p:par>
                                <p:cTn id="76" presetID="10" presetClass="entr" presetSubtype="0" fill="hold" nodeType="withEffect">
                                  <p:stCondLst>
                                    <p:cond delay="0"/>
                                  </p:stCondLst>
                                  <p:childTnLst>
                                    <p:set>
                                      <p:cBhvr>
                                        <p:cTn id="77" dur="1" fill="hold">
                                          <p:stCondLst>
                                            <p:cond delay="0"/>
                                          </p:stCondLst>
                                        </p:cTn>
                                        <p:tgtEl>
                                          <p:spTgt spid="595"/>
                                        </p:tgtEl>
                                        <p:attrNameLst>
                                          <p:attrName>style.visibility</p:attrName>
                                        </p:attrNameLst>
                                      </p:cBhvr>
                                      <p:to>
                                        <p:strVal val="visible"/>
                                      </p:to>
                                    </p:set>
                                    <p:animEffect transition="in" filter="fade">
                                      <p:cBhvr>
                                        <p:cTn id="78" dur="500"/>
                                        <p:tgtEl>
                                          <p:spTgt spid="595"/>
                                        </p:tgtEl>
                                      </p:cBhvr>
                                    </p:animEffect>
                                  </p:childTnLst>
                                </p:cTn>
                              </p:par>
                              <p:par>
                                <p:cTn id="79" presetID="10" presetClass="entr" presetSubtype="0" fill="hold" nodeType="withEffect">
                                  <p:stCondLst>
                                    <p:cond delay="0"/>
                                  </p:stCondLst>
                                  <p:childTnLst>
                                    <p:set>
                                      <p:cBhvr>
                                        <p:cTn id="80" dur="1" fill="hold">
                                          <p:stCondLst>
                                            <p:cond delay="0"/>
                                          </p:stCondLst>
                                        </p:cTn>
                                        <p:tgtEl>
                                          <p:spTgt spid="596"/>
                                        </p:tgtEl>
                                        <p:attrNameLst>
                                          <p:attrName>style.visibility</p:attrName>
                                        </p:attrNameLst>
                                      </p:cBhvr>
                                      <p:to>
                                        <p:strVal val="visible"/>
                                      </p:to>
                                    </p:set>
                                    <p:animEffect transition="in" filter="fade">
                                      <p:cBhvr>
                                        <p:cTn id="81" dur="500"/>
                                        <p:tgtEl>
                                          <p:spTgt spid="596"/>
                                        </p:tgtEl>
                                      </p:cBhvr>
                                    </p:animEffect>
                                  </p:childTnLst>
                                </p:cTn>
                              </p:par>
                              <p:par>
                                <p:cTn id="82" presetID="10" presetClass="entr" presetSubtype="0" fill="hold" nodeType="withEffect">
                                  <p:stCondLst>
                                    <p:cond delay="0"/>
                                  </p:stCondLst>
                                  <p:childTnLst>
                                    <p:set>
                                      <p:cBhvr>
                                        <p:cTn id="83" dur="1" fill="hold">
                                          <p:stCondLst>
                                            <p:cond delay="0"/>
                                          </p:stCondLst>
                                        </p:cTn>
                                        <p:tgtEl>
                                          <p:spTgt spid="598"/>
                                        </p:tgtEl>
                                        <p:attrNameLst>
                                          <p:attrName>style.visibility</p:attrName>
                                        </p:attrNameLst>
                                      </p:cBhvr>
                                      <p:to>
                                        <p:strVal val="visible"/>
                                      </p:to>
                                    </p:set>
                                    <p:animEffect transition="in" filter="fade">
                                      <p:cBhvr>
                                        <p:cTn id="84" dur="500"/>
                                        <p:tgtEl>
                                          <p:spTgt spid="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32"/>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MapReduce programming model</a:t>
            </a:r>
            <a:endParaRPr/>
          </a:p>
        </p:txBody>
      </p:sp>
      <p:sp>
        <p:nvSpPr>
          <p:cNvPr id="612" name="Google Shape;612;p32"/>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dirty="0"/>
              <a:t>Data model: everything is a &lt;</a:t>
            </a:r>
            <a:r>
              <a:rPr lang="en-US" dirty="0" err="1"/>
              <a:t>key,value</a:t>
            </a:r>
            <a:r>
              <a:rPr lang="en-US" dirty="0"/>
              <a:t>&gt; pair</a:t>
            </a:r>
            <a:endParaRPr dirty="0"/>
          </a:p>
          <a:p>
            <a:pPr marL="342900">
              <a:buSzPts val="3200"/>
              <a:buFont typeface="Calibri"/>
              <a:buChar char="•"/>
            </a:pPr>
            <a:r>
              <a:rPr lang="en-US" dirty="0"/>
              <a:t>Map(key, value) function</a:t>
            </a:r>
            <a:endParaRPr dirty="0"/>
          </a:p>
          <a:p>
            <a:pPr marL="342900" indent="-139700">
              <a:buSzPts val="3200"/>
              <a:buNone/>
            </a:pPr>
            <a:endParaRPr dirty="0"/>
          </a:p>
          <a:p>
            <a:pPr marL="342900" indent="-139700">
              <a:buSzPts val="3200"/>
              <a:buNone/>
            </a:pPr>
            <a:endParaRPr dirty="0"/>
          </a:p>
          <a:p>
            <a:pPr marL="342900" indent="-139700">
              <a:buSzPts val="3200"/>
              <a:buNone/>
            </a:pPr>
            <a:endParaRPr dirty="0"/>
          </a:p>
          <a:p>
            <a:pPr marL="342900">
              <a:buSzPts val="3200"/>
              <a:buFont typeface="Calibri"/>
              <a:buChar char="•"/>
            </a:pPr>
            <a:r>
              <a:rPr lang="en-US" dirty="0"/>
              <a:t>Reduce(key, list(values))</a:t>
            </a:r>
            <a:endParaRPr dirty="0"/>
          </a:p>
          <a:p>
            <a:pPr marL="342900" indent="-139700">
              <a:buSzPts val="3200"/>
              <a:buNone/>
            </a:pPr>
            <a:endParaRPr dirty="0"/>
          </a:p>
          <a:p>
            <a:pPr marL="0" indent="0">
              <a:buSzPts val="3200"/>
              <a:buNone/>
            </a:pPr>
            <a:endParaRPr dirty="0"/>
          </a:p>
          <a:p>
            <a:pPr marL="0" indent="0">
              <a:buSzPts val="3200"/>
              <a:buNone/>
            </a:pPr>
            <a:endParaRPr dirty="0"/>
          </a:p>
          <a:p>
            <a:pPr marL="0" indent="0">
              <a:buSzPts val="3200"/>
              <a:buNone/>
            </a:pPr>
            <a:endParaRPr dirty="0"/>
          </a:p>
          <a:p>
            <a:pPr marL="0" indent="0">
              <a:buSzPts val="3200"/>
              <a:buNone/>
            </a:pPr>
            <a:r>
              <a:rPr lang="en-US" dirty="0"/>
              <a:t> The system parallelizes and deploys user’s code</a:t>
            </a:r>
            <a:endParaRPr dirty="0"/>
          </a:p>
        </p:txBody>
      </p:sp>
      <p:sp>
        <p:nvSpPr>
          <p:cNvPr id="613" name="Google Shape;613;p32"/>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35</a:t>
            </a:fld>
            <a:endParaRPr/>
          </a:p>
        </p:txBody>
      </p:sp>
      <p:sp>
        <p:nvSpPr>
          <p:cNvPr id="614" name="Google Shape;614;p32"/>
          <p:cNvSpPr txBox="1"/>
          <p:nvPr/>
        </p:nvSpPr>
        <p:spPr>
          <a:xfrm>
            <a:off x="2999657" y="2299840"/>
            <a:ext cx="1917513" cy="523220"/>
          </a:xfrm>
          <a:prstGeom prst="rect">
            <a:avLst/>
          </a:prstGeom>
          <a:noFill/>
          <a:ln>
            <a:noFill/>
          </a:ln>
        </p:spPr>
        <p:txBody>
          <a:bodyPr spcFirstLastPara="1" wrap="square" lIns="91425" tIns="45700" rIns="91425" bIns="45700" anchor="t" anchorCtr="0">
            <a:spAutoFit/>
          </a:bodyPr>
          <a:lstStyle/>
          <a:p>
            <a:r>
              <a:rPr lang="en-US" sz="2800" b="1">
                <a:solidFill>
                  <a:schemeClr val="dk1"/>
                </a:solidFill>
                <a:latin typeface="Calibri"/>
                <a:ea typeface="Calibri"/>
                <a:cs typeface="Calibri"/>
                <a:sym typeface="Calibri"/>
              </a:rPr>
              <a:t>(key, value)</a:t>
            </a:r>
            <a:endParaRPr sz="2800">
              <a:solidFill>
                <a:schemeClr val="dk1"/>
              </a:solidFill>
              <a:latin typeface="Calibri"/>
              <a:ea typeface="Calibri"/>
              <a:cs typeface="Calibri"/>
              <a:sym typeface="Calibri"/>
            </a:endParaRPr>
          </a:p>
        </p:txBody>
      </p:sp>
      <p:sp>
        <p:nvSpPr>
          <p:cNvPr id="615" name="Google Shape;615;p32"/>
          <p:cNvSpPr txBox="1"/>
          <p:nvPr/>
        </p:nvSpPr>
        <p:spPr>
          <a:xfrm>
            <a:off x="6745771" y="2299839"/>
            <a:ext cx="2585964" cy="523220"/>
          </a:xfrm>
          <a:prstGeom prst="rect">
            <a:avLst/>
          </a:prstGeom>
          <a:noFill/>
          <a:ln>
            <a:noFill/>
          </a:ln>
        </p:spPr>
        <p:txBody>
          <a:bodyPr spcFirstLastPara="1" wrap="square" lIns="91425" tIns="45700" rIns="91425" bIns="45700" anchor="t" anchorCtr="0">
            <a:spAutoFit/>
          </a:bodyPr>
          <a:lstStyle/>
          <a:p>
            <a:r>
              <a:rPr lang="en-US" sz="2800" b="1">
                <a:solidFill>
                  <a:schemeClr val="dk1"/>
                </a:solidFill>
                <a:latin typeface="Calibri"/>
                <a:ea typeface="Calibri"/>
                <a:cs typeface="Calibri"/>
                <a:sym typeface="Calibri"/>
              </a:rPr>
              <a:t>list((key, value))</a:t>
            </a:r>
            <a:endParaRPr sz="2800">
              <a:solidFill>
                <a:schemeClr val="dk1"/>
              </a:solidFill>
              <a:latin typeface="Calibri"/>
              <a:ea typeface="Calibri"/>
              <a:cs typeface="Calibri"/>
              <a:sym typeface="Calibri"/>
            </a:endParaRPr>
          </a:p>
        </p:txBody>
      </p:sp>
      <p:sp>
        <p:nvSpPr>
          <p:cNvPr id="616" name="Google Shape;616;p32"/>
          <p:cNvSpPr/>
          <p:nvPr/>
        </p:nvSpPr>
        <p:spPr>
          <a:xfrm>
            <a:off x="5210907" y="2348880"/>
            <a:ext cx="1534865" cy="484632"/>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800">
              <a:solidFill>
                <a:schemeClr val="lt1"/>
              </a:solidFill>
              <a:latin typeface="Calibri"/>
              <a:ea typeface="Calibri"/>
              <a:cs typeface="Calibri"/>
              <a:sym typeface="Calibri"/>
            </a:endParaRPr>
          </a:p>
        </p:txBody>
      </p:sp>
      <p:sp>
        <p:nvSpPr>
          <p:cNvPr id="617" name="Google Shape;617;p32"/>
          <p:cNvSpPr txBox="1"/>
          <p:nvPr/>
        </p:nvSpPr>
        <p:spPr>
          <a:xfrm>
            <a:off x="2412877" y="4316063"/>
            <a:ext cx="2728632" cy="523220"/>
          </a:xfrm>
          <a:prstGeom prst="rect">
            <a:avLst/>
          </a:prstGeom>
          <a:noFill/>
          <a:ln>
            <a:noFill/>
          </a:ln>
        </p:spPr>
        <p:txBody>
          <a:bodyPr spcFirstLastPara="1" wrap="square" lIns="91425" tIns="45700" rIns="91425" bIns="45700" anchor="t" anchorCtr="0">
            <a:spAutoFit/>
          </a:bodyPr>
          <a:lstStyle/>
          <a:p>
            <a:r>
              <a:rPr lang="en-US" sz="2800" b="1">
                <a:solidFill>
                  <a:schemeClr val="dk1"/>
                </a:solidFill>
                <a:latin typeface="Calibri"/>
                <a:ea typeface="Calibri"/>
                <a:cs typeface="Calibri"/>
                <a:sym typeface="Calibri"/>
              </a:rPr>
              <a:t>(key, list(values))</a:t>
            </a:r>
            <a:endParaRPr sz="2800">
              <a:solidFill>
                <a:schemeClr val="dk1"/>
              </a:solidFill>
              <a:latin typeface="Calibri"/>
              <a:ea typeface="Calibri"/>
              <a:cs typeface="Calibri"/>
              <a:sym typeface="Calibri"/>
            </a:endParaRPr>
          </a:p>
        </p:txBody>
      </p:sp>
      <p:sp>
        <p:nvSpPr>
          <p:cNvPr id="618" name="Google Shape;618;p32"/>
          <p:cNvSpPr txBox="1"/>
          <p:nvPr/>
        </p:nvSpPr>
        <p:spPr>
          <a:xfrm>
            <a:off x="6816081" y="4316063"/>
            <a:ext cx="1917513" cy="523220"/>
          </a:xfrm>
          <a:prstGeom prst="rect">
            <a:avLst/>
          </a:prstGeom>
          <a:noFill/>
          <a:ln>
            <a:noFill/>
          </a:ln>
        </p:spPr>
        <p:txBody>
          <a:bodyPr spcFirstLastPara="1" wrap="square" lIns="91425" tIns="45700" rIns="91425" bIns="45700" anchor="t" anchorCtr="0">
            <a:spAutoFit/>
          </a:bodyPr>
          <a:lstStyle/>
          <a:p>
            <a:r>
              <a:rPr lang="en-US" sz="2800" b="1">
                <a:solidFill>
                  <a:schemeClr val="dk1"/>
                </a:solidFill>
                <a:latin typeface="Calibri"/>
                <a:ea typeface="Calibri"/>
                <a:cs typeface="Calibri"/>
                <a:sym typeface="Calibri"/>
              </a:rPr>
              <a:t>(key, value)</a:t>
            </a:r>
            <a:endParaRPr sz="2800">
              <a:solidFill>
                <a:schemeClr val="dk1"/>
              </a:solidFill>
              <a:latin typeface="Calibri"/>
              <a:ea typeface="Calibri"/>
              <a:cs typeface="Calibri"/>
              <a:sym typeface="Calibri"/>
            </a:endParaRPr>
          </a:p>
        </p:txBody>
      </p:sp>
      <p:sp>
        <p:nvSpPr>
          <p:cNvPr id="619" name="Google Shape;619;p32"/>
          <p:cNvSpPr/>
          <p:nvPr/>
        </p:nvSpPr>
        <p:spPr>
          <a:xfrm>
            <a:off x="5210907" y="4365104"/>
            <a:ext cx="1534865" cy="484632"/>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800">
              <a:solidFill>
                <a:schemeClr val="lt1"/>
              </a:solidFill>
              <a:latin typeface="Calibri"/>
              <a:ea typeface="Calibri"/>
              <a:cs typeface="Calibri"/>
              <a:sym typeface="Calibri"/>
            </a:endParaRPr>
          </a:p>
        </p:txBody>
      </p:sp>
      <p:sp>
        <p:nvSpPr>
          <p:cNvPr id="620" name="Google Shape;620;p32"/>
          <p:cNvSpPr/>
          <p:nvPr/>
        </p:nvSpPr>
        <p:spPr>
          <a:xfrm rot="-5400002">
            <a:off x="3882408" y="4300713"/>
            <a:ext cx="123987" cy="1134845"/>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800">
              <a:solidFill>
                <a:schemeClr val="dk1"/>
              </a:solidFill>
              <a:latin typeface="Calibri"/>
              <a:ea typeface="Calibri"/>
              <a:cs typeface="Calibri"/>
              <a:sym typeface="Calibri"/>
            </a:endParaRPr>
          </a:p>
        </p:txBody>
      </p:sp>
      <p:sp>
        <p:nvSpPr>
          <p:cNvPr id="621" name="Google Shape;621;p32"/>
          <p:cNvSpPr txBox="1"/>
          <p:nvPr/>
        </p:nvSpPr>
        <p:spPr>
          <a:xfrm>
            <a:off x="2412877" y="4958542"/>
            <a:ext cx="3722494" cy="954107"/>
          </a:xfrm>
          <a:prstGeom prst="rect">
            <a:avLst/>
          </a:prstGeom>
          <a:noFill/>
          <a:ln>
            <a:noFill/>
          </a:ln>
        </p:spPr>
        <p:txBody>
          <a:bodyPr spcFirstLastPara="1" wrap="square" lIns="91425" tIns="45700" rIns="91425" bIns="45700" anchor="t" anchorCtr="0">
            <a:spAutoFit/>
          </a:bodyPr>
          <a:lstStyle/>
          <a:p>
            <a:r>
              <a:rPr lang="en-US" sz="2800" b="1" i="1">
                <a:solidFill>
                  <a:schemeClr val="dk1"/>
                </a:solidFill>
                <a:latin typeface="Calibri"/>
                <a:ea typeface="Calibri"/>
                <a:cs typeface="Calibri"/>
                <a:sym typeface="Calibri"/>
              </a:rPr>
              <a:t>list of all values </a:t>
            </a:r>
            <a:r>
              <a:rPr lang="en-US" sz="2800" i="1">
                <a:solidFill>
                  <a:schemeClr val="dk1"/>
                </a:solidFill>
                <a:latin typeface="Calibri"/>
                <a:ea typeface="Calibri"/>
                <a:cs typeface="Calibri"/>
                <a:sym typeface="Calibri"/>
              </a:rPr>
              <a:t>emitted</a:t>
            </a:r>
            <a:endParaRPr sz="2800" i="1">
              <a:solidFill>
                <a:schemeClr val="dk1"/>
              </a:solidFill>
              <a:latin typeface="Calibri"/>
              <a:ea typeface="Calibri"/>
              <a:cs typeface="Calibri"/>
              <a:sym typeface="Calibri"/>
            </a:endParaRPr>
          </a:p>
          <a:p>
            <a:r>
              <a:rPr lang="en-US" sz="2800" i="1">
                <a:solidFill>
                  <a:schemeClr val="dk1"/>
                </a:solidFill>
                <a:latin typeface="Calibri"/>
                <a:ea typeface="Calibri"/>
                <a:cs typeface="Calibri"/>
                <a:sym typeface="Calibri"/>
              </a:rPr>
              <a:t>by ALL mappers for </a:t>
            </a:r>
            <a:r>
              <a:rPr lang="en-US" sz="2800" b="1" i="1">
                <a:solidFill>
                  <a:schemeClr val="dk1"/>
                </a:solidFill>
                <a:latin typeface="Calibri"/>
                <a:ea typeface="Calibri"/>
                <a:cs typeface="Calibri"/>
                <a:sym typeface="Calibri"/>
              </a:rPr>
              <a:t>key</a:t>
            </a:r>
            <a:endParaRPr sz="2800" i="1">
              <a:solidFill>
                <a:schemeClr val="dk1"/>
              </a:solidFill>
              <a:latin typeface="Calibri"/>
              <a:ea typeface="Calibri"/>
              <a:cs typeface="Calibri"/>
              <a:sym typeface="Calibri"/>
            </a:endParaRPr>
          </a:p>
        </p:txBody>
      </p:sp>
      <p:sp>
        <p:nvSpPr>
          <p:cNvPr id="622" name="Google Shape;622;p32"/>
          <p:cNvSpPr/>
          <p:nvPr/>
        </p:nvSpPr>
        <p:spPr>
          <a:xfrm rot="-5400002">
            <a:off x="3772186" y="2284490"/>
            <a:ext cx="123987" cy="1134845"/>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800">
              <a:solidFill>
                <a:schemeClr val="dk1"/>
              </a:solidFill>
              <a:latin typeface="Calibri"/>
              <a:ea typeface="Calibri"/>
              <a:cs typeface="Calibri"/>
              <a:sym typeface="Calibri"/>
            </a:endParaRPr>
          </a:p>
        </p:txBody>
      </p:sp>
      <p:sp>
        <p:nvSpPr>
          <p:cNvPr id="623" name="Google Shape;623;p32"/>
          <p:cNvSpPr txBox="1"/>
          <p:nvPr/>
        </p:nvSpPr>
        <p:spPr>
          <a:xfrm>
            <a:off x="2842952" y="2845415"/>
            <a:ext cx="2733441" cy="954107"/>
          </a:xfrm>
          <a:prstGeom prst="rect">
            <a:avLst/>
          </a:prstGeom>
          <a:noFill/>
          <a:ln>
            <a:noFill/>
          </a:ln>
        </p:spPr>
        <p:txBody>
          <a:bodyPr spcFirstLastPara="1" wrap="square" lIns="91425" tIns="45700" rIns="91425" bIns="45700" anchor="t" anchorCtr="0">
            <a:spAutoFit/>
          </a:bodyPr>
          <a:lstStyle/>
          <a:p>
            <a:r>
              <a:rPr lang="en-US" sz="2800" b="1" i="1">
                <a:solidFill>
                  <a:schemeClr val="dk1"/>
                </a:solidFill>
                <a:latin typeface="Calibri"/>
                <a:ea typeface="Calibri"/>
                <a:cs typeface="Calibri"/>
                <a:sym typeface="Calibri"/>
              </a:rPr>
              <a:t>value</a:t>
            </a:r>
            <a:r>
              <a:rPr lang="en-US" sz="2800" i="1">
                <a:solidFill>
                  <a:schemeClr val="dk1"/>
                </a:solidFill>
                <a:latin typeface="Calibri"/>
                <a:ea typeface="Calibri"/>
                <a:cs typeface="Calibri"/>
                <a:sym typeface="Calibri"/>
              </a:rPr>
              <a:t> is split</a:t>
            </a:r>
            <a:endParaRPr sz="2800" i="1">
              <a:solidFill>
                <a:schemeClr val="dk1"/>
              </a:solidFill>
              <a:latin typeface="Calibri"/>
              <a:ea typeface="Calibri"/>
              <a:cs typeface="Calibri"/>
              <a:sym typeface="Calibri"/>
            </a:endParaRPr>
          </a:p>
          <a:p>
            <a:r>
              <a:rPr lang="en-US" sz="2800" b="1" i="1">
                <a:solidFill>
                  <a:schemeClr val="dk1"/>
                </a:solidFill>
                <a:latin typeface="Calibri"/>
                <a:ea typeface="Calibri"/>
                <a:cs typeface="Calibri"/>
                <a:sym typeface="Calibri"/>
              </a:rPr>
              <a:t>key</a:t>
            </a:r>
            <a:r>
              <a:rPr lang="en-US" sz="2800" i="1">
                <a:solidFill>
                  <a:schemeClr val="dk1"/>
                </a:solidFill>
                <a:latin typeface="Calibri"/>
                <a:ea typeface="Calibri"/>
                <a:cs typeface="Calibri"/>
                <a:sym typeface="Calibri"/>
              </a:rPr>
              <a:t> often unused</a:t>
            </a:r>
            <a:endParaRPr sz="2800" b="1" i="1">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3"/>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Overview</a:t>
            </a:r>
            <a:endParaRPr/>
          </a:p>
        </p:txBody>
      </p:sp>
      <p:sp>
        <p:nvSpPr>
          <p:cNvPr id="629" name="Google Shape;629;p33"/>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a:p>
          <a:p>
            <a:pPr marL="342900">
              <a:buSzPts val="3200"/>
              <a:buFont typeface="Calibri"/>
              <a:buChar char="•"/>
            </a:pPr>
            <a:r>
              <a:rPr lang="en-US"/>
              <a:t>Distributed Query Processing</a:t>
            </a:r>
            <a:endParaRPr/>
          </a:p>
          <a:p>
            <a:pPr marL="342900" indent="-215900">
              <a:buSzPts val="2000"/>
              <a:buNone/>
            </a:pPr>
            <a:endParaRPr sz="2000"/>
          </a:p>
          <a:p>
            <a:pPr marL="342900">
              <a:buSzPts val="3200"/>
              <a:buFont typeface="Calibri"/>
              <a:buChar char="•"/>
            </a:pPr>
            <a:r>
              <a:rPr lang="en-US" b="1"/>
              <a:t>MapReduce model</a:t>
            </a:r>
            <a:endParaRPr/>
          </a:p>
          <a:p>
            <a:pPr marL="742950" lvl="1" indent="-285750">
              <a:buSzPts val="2400"/>
              <a:buFont typeface="Calibri"/>
              <a:buChar char="–"/>
            </a:pPr>
            <a:r>
              <a:rPr lang="en-US"/>
              <a:t>Programming model</a:t>
            </a:r>
            <a:endParaRPr/>
          </a:p>
          <a:p>
            <a:pPr marL="742950" lvl="1" indent="-285750">
              <a:buSzPts val="2400"/>
              <a:buFont typeface="Calibri"/>
              <a:buChar char="–"/>
            </a:pPr>
            <a:r>
              <a:rPr lang="en-US" b="1"/>
              <a:t>Under the hood</a:t>
            </a:r>
            <a:endParaRPr b="1"/>
          </a:p>
          <a:p>
            <a:pPr marL="342900" indent="-215900">
              <a:buSzPts val="2000"/>
              <a:buNone/>
            </a:pPr>
            <a:endParaRPr sz="2000"/>
          </a:p>
          <a:p>
            <a:pPr marL="342900">
              <a:buSzPts val="3200"/>
              <a:buFont typeface="Calibri"/>
              <a:buChar char="•"/>
            </a:pPr>
            <a:r>
              <a:rPr lang="en-US"/>
              <a:t>Dataflow model in Spark</a:t>
            </a:r>
            <a:endParaRPr/>
          </a:p>
          <a:p>
            <a:pPr marL="0" indent="0">
              <a:buSzPts val="2000"/>
              <a:buNone/>
            </a:pPr>
            <a:endParaRPr sz="2000"/>
          </a:p>
          <a:p>
            <a:pPr marL="342900">
              <a:buSzPts val="3200"/>
              <a:buFont typeface="Calibri"/>
              <a:buChar char="•"/>
            </a:pPr>
            <a:r>
              <a:rPr lang="en-US"/>
              <a:t>Optimizing Large-scale Processing</a:t>
            </a:r>
            <a:endParaRPr/>
          </a:p>
          <a:p>
            <a:pPr marL="342900" indent="-139700">
              <a:buSzPts val="3200"/>
              <a:buNone/>
            </a:pPr>
            <a:endParaRPr/>
          </a:p>
          <a:p>
            <a:pPr marL="342900" indent="-139700">
              <a:buSzPts val="3200"/>
              <a:buNone/>
            </a:pPr>
            <a:endParaRPr/>
          </a:p>
        </p:txBody>
      </p:sp>
      <p:sp>
        <p:nvSpPr>
          <p:cNvPr id="630" name="Google Shape;630;p33"/>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4"/>
          <p:cNvSpPr txBox="1">
            <a:spLocks noGrp="1"/>
          </p:cNvSpPr>
          <p:nvPr>
            <p:ph type="title"/>
          </p:nvPr>
        </p:nvSpPr>
        <p:spPr>
          <a:xfrm>
            <a:off x="1981200" y="274638"/>
            <a:ext cx="8229600" cy="792162"/>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latin typeface="Calibri"/>
                <a:ea typeface="Calibri"/>
                <a:cs typeface="Calibri"/>
                <a:sym typeface="Calibri"/>
              </a:rPr>
              <a:t>MapReduce – under the hood</a:t>
            </a:r>
            <a:endParaRPr/>
          </a:p>
        </p:txBody>
      </p:sp>
      <p:sp>
        <p:nvSpPr>
          <p:cNvPr id="637" name="Google Shape;637;p34"/>
          <p:cNvSpPr txBox="1">
            <a:spLocks noGrp="1"/>
          </p:cNvSpPr>
          <p:nvPr>
            <p:ph type="sldNum" idx="12"/>
          </p:nvPr>
        </p:nvSpPr>
        <p:spPr>
          <a:xfrm>
            <a:off x="8077200" y="6245225"/>
            <a:ext cx="2438400" cy="47625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37</a:t>
            </a:fld>
            <a:endParaRPr/>
          </a:p>
        </p:txBody>
      </p:sp>
      <p:sp>
        <p:nvSpPr>
          <p:cNvPr id="638" name="Google Shape;638;p34"/>
          <p:cNvSpPr/>
          <p:nvPr/>
        </p:nvSpPr>
        <p:spPr>
          <a:xfrm>
            <a:off x="1631504" y="2420888"/>
            <a:ext cx="572530" cy="2470248"/>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algn="ctr"/>
            <a:r>
              <a:rPr lang="en-US">
                <a:solidFill>
                  <a:schemeClr val="dk1"/>
                </a:solidFill>
                <a:latin typeface="Calibri"/>
                <a:ea typeface="Calibri"/>
                <a:cs typeface="Calibri"/>
                <a:sym typeface="Calibri"/>
              </a:rPr>
              <a:t>Input data</a:t>
            </a:r>
            <a:endParaRPr sz="2400">
              <a:solidFill>
                <a:schemeClr val="dk1"/>
              </a:solidFill>
              <a:latin typeface="Calibri"/>
              <a:ea typeface="Calibri"/>
              <a:cs typeface="Calibri"/>
              <a:sym typeface="Calibri"/>
            </a:endParaRPr>
          </a:p>
        </p:txBody>
      </p:sp>
      <p:sp>
        <p:nvSpPr>
          <p:cNvPr id="639" name="Google Shape;639;p34"/>
          <p:cNvSpPr/>
          <p:nvPr/>
        </p:nvSpPr>
        <p:spPr>
          <a:xfrm>
            <a:off x="2495600" y="2492896"/>
            <a:ext cx="504473" cy="72008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Split</a:t>
            </a:r>
            <a:endParaRPr sz="2400">
              <a:solidFill>
                <a:schemeClr val="lt1"/>
              </a:solidFill>
              <a:latin typeface="Calibri"/>
              <a:ea typeface="Calibri"/>
              <a:cs typeface="Calibri"/>
              <a:sym typeface="Calibri"/>
            </a:endParaRPr>
          </a:p>
        </p:txBody>
      </p:sp>
      <p:sp>
        <p:nvSpPr>
          <p:cNvPr id="640" name="Google Shape;640;p34"/>
          <p:cNvSpPr/>
          <p:nvPr/>
        </p:nvSpPr>
        <p:spPr>
          <a:xfrm>
            <a:off x="2495600" y="4171056"/>
            <a:ext cx="504473" cy="72008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Split</a:t>
            </a:r>
            <a:endParaRPr sz="2400">
              <a:solidFill>
                <a:schemeClr val="lt1"/>
              </a:solidFill>
              <a:latin typeface="Calibri"/>
              <a:ea typeface="Calibri"/>
              <a:cs typeface="Calibri"/>
              <a:sym typeface="Calibri"/>
            </a:endParaRPr>
          </a:p>
        </p:txBody>
      </p:sp>
      <p:sp>
        <p:nvSpPr>
          <p:cNvPr id="641" name="Google Shape;641;p34"/>
          <p:cNvSpPr/>
          <p:nvPr/>
        </p:nvSpPr>
        <p:spPr>
          <a:xfrm>
            <a:off x="3287688" y="2536309"/>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642" name="Google Shape;642;p34"/>
          <p:cNvSpPr/>
          <p:nvPr/>
        </p:nvSpPr>
        <p:spPr>
          <a:xfrm>
            <a:off x="3287688" y="4213801"/>
            <a:ext cx="820663"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643" name="Google Shape;643;p34"/>
          <p:cNvSpPr/>
          <p:nvPr/>
        </p:nvSpPr>
        <p:spPr>
          <a:xfrm>
            <a:off x="7752186" y="2336258"/>
            <a:ext cx="1177479"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sp>
        <p:nvSpPr>
          <p:cNvPr id="644" name="Google Shape;644;p34"/>
          <p:cNvSpPr/>
          <p:nvPr/>
        </p:nvSpPr>
        <p:spPr>
          <a:xfrm>
            <a:off x="7752185" y="4341177"/>
            <a:ext cx="1177479" cy="634591"/>
          </a:xfrm>
          <a:prstGeom prst="ellips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cxnSp>
        <p:nvCxnSpPr>
          <p:cNvPr id="645" name="Google Shape;645;p34"/>
          <p:cNvCxnSpPr>
            <a:stCxn id="638" idx="3"/>
            <a:endCxn id="639" idx="1"/>
          </p:cNvCxnSpPr>
          <p:nvPr/>
        </p:nvCxnSpPr>
        <p:spPr>
          <a:xfrm rot="10800000" flipH="1">
            <a:off x="2204034" y="2852912"/>
            <a:ext cx="291600" cy="803100"/>
          </a:xfrm>
          <a:prstGeom prst="straightConnector1">
            <a:avLst/>
          </a:prstGeom>
          <a:noFill/>
          <a:ln w="25400" cap="flat" cmpd="sng">
            <a:solidFill>
              <a:schemeClr val="dk1"/>
            </a:solidFill>
            <a:prstDash val="solid"/>
            <a:round/>
            <a:headEnd type="none" w="sm" len="sm"/>
            <a:tailEnd type="triangle" w="med" len="med"/>
          </a:ln>
        </p:spPr>
      </p:cxnSp>
      <p:cxnSp>
        <p:nvCxnSpPr>
          <p:cNvPr id="646" name="Google Shape;646;p34"/>
          <p:cNvCxnSpPr>
            <a:stCxn id="638" idx="3"/>
            <a:endCxn id="640" idx="1"/>
          </p:cNvCxnSpPr>
          <p:nvPr/>
        </p:nvCxnSpPr>
        <p:spPr>
          <a:xfrm>
            <a:off x="2204034" y="3656012"/>
            <a:ext cx="291600" cy="875100"/>
          </a:xfrm>
          <a:prstGeom prst="straightConnector1">
            <a:avLst/>
          </a:prstGeom>
          <a:noFill/>
          <a:ln w="25400" cap="flat" cmpd="sng">
            <a:solidFill>
              <a:schemeClr val="dk1"/>
            </a:solidFill>
            <a:prstDash val="solid"/>
            <a:round/>
            <a:headEnd type="none" w="sm" len="sm"/>
            <a:tailEnd type="triangle" w="med" len="med"/>
          </a:ln>
        </p:spPr>
      </p:cxnSp>
      <p:cxnSp>
        <p:nvCxnSpPr>
          <p:cNvPr id="647" name="Google Shape;647;p34"/>
          <p:cNvCxnSpPr>
            <a:stCxn id="639" idx="3"/>
            <a:endCxn id="641" idx="2"/>
          </p:cNvCxnSpPr>
          <p:nvPr/>
        </p:nvCxnSpPr>
        <p:spPr>
          <a:xfrm>
            <a:off x="3000072" y="2852936"/>
            <a:ext cx="287700" cy="600"/>
          </a:xfrm>
          <a:prstGeom prst="straightConnector1">
            <a:avLst/>
          </a:prstGeom>
          <a:noFill/>
          <a:ln w="25400" cap="flat" cmpd="sng">
            <a:solidFill>
              <a:schemeClr val="dk1"/>
            </a:solidFill>
            <a:prstDash val="solid"/>
            <a:round/>
            <a:headEnd type="none" w="sm" len="sm"/>
            <a:tailEnd type="triangle" w="med" len="med"/>
          </a:ln>
        </p:spPr>
      </p:cxnSp>
      <p:cxnSp>
        <p:nvCxnSpPr>
          <p:cNvPr id="648" name="Google Shape;648;p34"/>
          <p:cNvCxnSpPr>
            <a:stCxn id="640" idx="3"/>
            <a:endCxn id="642" idx="2"/>
          </p:cNvCxnSpPr>
          <p:nvPr/>
        </p:nvCxnSpPr>
        <p:spPr>
          <a:xfrm>
            <a:off x="3000072" y="4531096"/>
            <a:ext cx="287700" cy="0"/>
          </a:xfrm>
          <a:prstGeom prst="straightConnector1">
            <a:avLst/>
          </a:prstGeom>
          <a:noFill/>
          <a:ln w="25400" cap="flat" cmpd="sng">
            <a:solidFill>
              <a:schemeClr val="dk1"/>
            </a:solidFill>
            <a:prstDash val="solid"/>
            <a:round/>
            <a:headEnd type="none" w="sm" len="sm"/>
            <a:tailEnd type="triangle" w="med" len="med"/>
          </a:ln>
        </p:spPr>
      </p:cxnSp>
      <p:sp>
        <p:nvSpPr>
          <p:cNvPr id="649" name="Google Shape;649;p34"/>
          <p:cNvSpPr/>
          <p:nvPr/>
        </p:nvSpPr>
        <p:spPr>
          <a:xfrm>
            <a:off x="4553720" y="2024327"/>
            <a:ext cx="1069252"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&lt;Logic,1&gt;</a:t>
            </a:r>
            <a:endParaRPr sz="2400">
              <a:solidFill>
                <a:schemeClr val="lt1"/>
              </a:solidFill>
              <a:latin typeface="Calibri"/>
              <a:ea typeface="Calibri"/>
              <a:cs typeface="Calibri"/>
              <a:sym typeface="Calibri"/>
            </a:endParaRPr>
          </a:p>
        </p:txBody>
      </p:sp>
      <p:sp>
        <p:nvSpPr>
          <p:cNvPr id="650" name="Google Shape;650;p34"/>
          <p:cNvSpPr/>
          <p:nvPr/>
        </p:nvSpPr>
        <p:spPr>
          <a:xfrm>
            <a:off x="4553720" y="2520444"/>
            <a:ext cx="1069252"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&lt;will,1&gt;</a:t>
            </a:r>
            <a:endParaRPr sz="2400">
              <a:solidFill>
                <a:schemeClr val="lt1"/>
              </a:solidFill>
              <a:latin typeface="Calibri"/>
              <a:ea typeface="Calibri"/>
              <a:cs typeface="Calibri"/>
              <a:sym typeface="Calibri"/>
            </a:endParaRPr>
          </a:p>
        </p:txBody>
      </p:sp>
      <p:sp>
        <p:nvSpPr>
          <p:cNvPr id="651" name="Google Shape;651;p34"/>
          <p:cNvSpPr/>
          <p:nvPr/>
        </p:nvSpPr>
        <p:spPr>
          <a:xfrm>
            <a:off x="4553720" y="3016561"/>
            <a:ext cx="1069252"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&lt;get,1&gt;</a:t>
            </a:r>
            <a:endParaRPr sz="2400">
              <a:solidFill>
                <a:schemeClr val="lt1"/>
              </a:solidFill>
              <a:latin typeface="Calibri"/>
              <a:ea typeface="Calibri"/>
              <a:cs typeface="Calibri"/>
              <a:sym typeface="Calibri"/>
            </a:endParaRPr>
          </a:p>
        </p:txBody>
      </p:sp>
      <p:sp>
        <p:nvSpPr>
          <p:cNvPr id="652" name="Google Shape;652;p34"/>
          <p:cNvSpPr/>
          <p:nvPr/>
        </p:nvSpPr>
        <p:spPr>
          <a:xfrm>
            <a:off x="4511824" y="4585200"/>
            <a:ext cx="1069252"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&lt;will,1&gt;</a:t>
            </a:r>
            <a:endParaRPr sz="2400">
              <a:solidFill>
                <a:schemeClr val="lt1"/>
              </a:solidFill>
              <a:latin typeface="Calibri"/>
              <a:ea typeface="Calibri"/>
              <a:cs typeface="Calibri"/>
              <a:sym typeface="Calibri"/>
            </a:endParaRPr>
          </a:p>
        </p:txBody>
      </p:sp>
      <p:sp>
        <p:nvSpPr>
          <p:cNvPr id="653" name="Google Shape;653;p34"/>
          <p:cNvSpPr/>
          <p:nvPr/>
        </p:nvSpPr>
        <p:spPr>
          <a:xfrm>
            <a:off x="4511824" y="5081317"/>
            <a:ext cx="1069252"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&lt;take,1&gt;</a:t>
            </a:r>
            <a:endParaRPr sz="2400">
              <a:solidFill>
                <a:schemeClr val="lt1"/>
              </a:solidFill>
              <a:latin typeface="Calibri"/>
              <a:ea typeface="Calibri"/>
              <a:cs typeface="Calibri"/>
              <a:sym typeface="Calibri"/>
            </a:endParaRPr>
          </a:p>
        </p:txBody>
      </p:sp>
      <p:sp>
        <p:nvSpPr>
          <p:cNvPr id="654" name="Google Shape;654;p34"/>
          <p:cNvSpPr/>
          <p:nvPr/>
        </p:nvSpPr>
        <p:spPr>
          <a:xfrm>
            <a:off x="4511824" y="4089083"/>
            <a:ext cx="1069252"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&lt;Imagi…,1&gt;</a:t>
            </a:r>
            <a:endParaRPr sz="2400">
              <a:solidFill>
                <a:schemeClr val="lt1"/>
              </a:solidFill>
              <a:latin typeface="Calibri"/>
              <a:ea typeface="Calibri"/>
              <a:cs typeface="Calibri"/>
              <a:sym typeface="Calibri"/>
            </a:endParaRPr>
          </a:p>
        </p:txBody>
      </p:sp>
      <p:cxnSp>
        <p:nvCxnSpPr>
          <p:cNvPr id="655" name="Google Shape;655;p34"/>
          <p:cNvCxnSpPr>
            <a:stCxn id="641" idx="6"/>
            <a:endCxn id="649" idx="1"/>
          </p:cNvCxnSpPr>
          <p:nvPr/>
        </p:nvCxnSpPr>
        <p:spPr>
          <a:xfrm rot="10800000" flipH="1">
            <a:off x="4108350" y="2232304"/>
            <a:ext cx="445500" cy="621300"/>
          </a:xfrm>
          <a:prstGeom prst="straightConnector1">
            <a:avLst/>
          </a:prstGeom>
          <a:noFill/>
          <a:ln w="25400" cap="flat" cmpd="sng">
            <a:solidFill>
              <a:schemeClr val="dk1"/>
            </a:solidFill>
            <a:prstDash val="solid"/>
            <a:round/>
            <a:headEnd type="none" w="sm" len="sm"/>
            <a:tailEnd type="triangle" w="med" len="med"/>
          </a:ln>
        </p:spPr>
      </p:cxnSp>
      <p:cxnSp>
        <p:nvCxnSpPr>
          <p:cNvPr id="656" name="Google Shape;656;p34"/>
          <p:cNvCxnSpPr>
            <a:stCxn id="641" idx="6"/>
            <a:endCxn id="650" idx="1"/>
          </p:cNvCxnSpPr>
          <p:nvPr/>
        </p:nvCxnSpPr>
        <p:spPr>
          <a:xfrm rot="10800000" flipH="1">
            <a:off x="4108350" y="2728504"/>
            <a:ext cx="445500" cy="125100"/>
          </a:xfrm>
          <a:prstGeom prst="straightConnector1">
            <a:avLst/>
          </a:prstGeom>
          <a:noFill/>
          <a:ln w="25400" cap="flat" cmpd="sng">
            <a:solidFill>
              <a:schemeClr val="dk1"/>
            </a:solidFill>
            <a:prstDash val="solid"/>
            <a:round/>
            <a:headEnd type="none" w="sm" len="sm"/>
            <a:tailEnd type="triangle" w="med" len="med"/>
          </a:ln>
        </p:spPr>
      </p:cxnSp>
      <p:cxnSp>
        <p:nvCxnSpPr>
          <p:cNvPr id="657" name="Google Shape;657;p34"/>
          <p:cNvCxnSpPr>
            <a:stCxn id="641" idx="6"/>
            <a:endCxn id="651" idx="1"/>
          </p:cNvCxnSpPr>
          <p:nvPr/>
        </p:nvCxnSpPr>
        <p:spPr>
          <a:xfrm>
            <a:off x="4108350" y="2853604"/>
            <a:ext cx="445500" cy="371100"/>
          </a:xfrm>
          <a:prstGeom prst="straightConnector1">
            <a:avLst/>
          </a:prstGeom>
          <a:noFill/>
          <a:ln w="25400" cap="flat" cmpd="sng">
            <a:solidFill>
              <a:schemeClr val="dk1"/>
            </a:solidFill>
            <a:prstDash val="solid"/>
            <a:round/>
            <a:headEnd type="none" w="sm" len="sm"/>
            <a:tailEnd type="triangle" w="med" len="med"/>
          </a:ln>
        </p:spPr>
      </p:cxnSp>
      <p:cxnSp>
        <p:nvCxnSpPr>
          <p:cNvPr id="658" name="Google Shape;658;p34"/>
          <p:cNvCxnSpPr>
            <a:stCxn id="642" idx="6"/>
            <a:endCxn id="654" idx="1"/>
          </p:cNvCxnSpPr>
          <p:nvPr/>
        </p:nvCxnSpPr>
        <p:spPr>
          <a:xfrm rot="10800000" flipH="1">
            <a:off x="4108350" y="4297096"/>
            <a:ext cx="403500" cy="234000"/>
          </a:xfrm>
          <a:prstGeom prst="straightConnector1">
            <a:avLst/>
          </a:prstGeom>
          <a:noFill/>
          <a:ln w="25400" cap="flat" cmpd="sng">
            <a:solidFill>
              <a:schemeClr val="dk1"/>
            </a:solidFill>
            <a:prstDash val="solid"/>
            <a:round/>
            <a:headEnd type="none" w="sm" len="sm"/>
            <a:tailEnd type="triangle" w="med" len="med"/>
          </a:ln>
        </p:spPr>
      </p:cxnSp>
      <p:cxnSp>
        <p:nvCxnSpPr>
          <p:cNvPr id="659" name="Google Shape;659;p34"/>
          <p:cNvCxnSpPr>
            <a:stCxn id="642" idx="6"/>
            <a:endCxn id="652" idx="1"/>
          </p:cNvCxnSpPr>
          <p:nvPr/>
        </p:nvCxnSpPr>
        <p:spPr>
          <a:xfrm>
            <a:off x="4108350" y="4531096"/>
            <a:ext cx="403500" cy="262200"/>
          </a:xfrm>
          <a:prstGeom prst="straightConnector1">
            <a:avLst/>
          </a:prstGeom>
          <a:noFill/>
          <a:ln w="25400" cap="flat" cmpd="sng">
            <a:solidFill>
              <a:schemeClr val="dk1"/>
            </a:solidFill>
            <a:prstDash val="solid"/>
            <a:round/>
            <a:headEnd type="none" w="sm" len="sm"/>
            <a:tailEnd type="triangle" w="med" len="med"/>
          </a:ln>
        </p:spPr>
      </p:cxnSp>
      <p:cxnSp>
        <p:nvCxnSpPr>
          <p:cNvPr id="660" name="Google Shape;660;p34"/>
          <p:cNvCxnSpPr>
            <a:stCxn id="642" idx="6"/>
            <a:endCxn id="653" idx="1"/>
          </p:cNvCxnSpPr>
          <p:nvPr/>
        </p:nvCxnSpPr>
        <p:spPr>
          <a:xfrm>
            <a:off x="4108350" y="4531096"/>
            <a:ext cx="403500" cy="758400"/>
          </a:xfrm>
          <a:prstGeom prst="straightConnector1">
            <a:avLst/>
          </a:prstGeom>
          <a:noFill/>
          <a:ln w="25400" cap="flat" cmpd="sng">
            <a:solidFill>
              <a:schemeClr val="dk1"/>
            </a:solidFill>
            <a:prstDash val="solid"/>
            <a:round/>
            <a:headEnd type="none" w="sm" len="sm"/>
            <a:tailEnd type="triangle" w="med" len="med"/>
          </a:ln>
        </p:spPr>
      </p:cxnSp>
      <p:cxnSp>
        <p:nvCxnSpPr>
          <p:cNvPr id="661" name="Google Shape;661;p34"/>
          <p:cNvCxnSpPr>
            <a:stCxn id="662" idx="3"/>
            <a:endCxn id="644" idx="2"/>
          </p:cNvCxnSpPr>
          <p:nvPr/>
        </p:nvCxnSpPr>
        <p:spPr>
          <a:xfrm rot="10800000" flipH="1">
            <a:off x="7239296" y="4658585"/>
            <a:ext cx="513000" cy="134700"/>
          </a:xfrm>
          <a:prstGeom prst="straightConnector1">
            <a:avLst/>
          </a:prstGeom>
          <a:noFill/>
          <a:ln w="25400" cap="flat" cmpd="sng">
            <a:solidFill>
              <a:schemeClr val="dk1"/>
            </a:solidFill>
            <a:prstDash val="solid"/>
            <a:round/>
            <a:headEnd type="none" w="sm" len="sm"/>
            <a:tailEnd type="triangle" w="med" len="med"/>
          </a:ln>
        </p:spPr>
      </p:cxnSp>
      <p:cxnSp>
        <p:nvCxnSpPr>
          <p:cNvPr id="663" name="Google Shape;663;p34"/>
          <p:cNvCxnSpPr>
            <a:stCxn id="664" idx="3"/>
            <a:endCxn id="644" idx="2"/>
          </p:cNvCxnSpPr>
          <p:nvPr/>
        </p:nvCxnSpPr>
        <p:spPr>
          <a:xfrm>
            <a:off x="7239296" y="4301183"/>
            <a:ext cx="513000" cy="357300"/>
          </a:xfrm>
          <a:prstGeom prst="straightConnector1">
            <a:avLst/>
          </a:prstGeom>
          <a:noFill/>
          <a:ln w="25400" cap="flat" cmpd="sng">
            <a:solidFill>
              <a:schemeClr val="dk1"/>
            </a:solidFill>
            <a:prstDash val="solid"/>
            <a:round/>
            <a:headEnd type="none" w="sm" len="sm"/>
            <a:tailEnd type="triangle" w="med" len="med"/>
          </a:ln>
        </p:spPr>
      </p:cxnSp>
      <p:cxnSp>
        <p:nvCxnSpPr>
          <p:cNvPr id="665" name="Google Shape;665;p34"/>
          <p:cNvCxnSpPr>
            <a:stCxn id="666" idx="3"/>
            <a:endCxn id="644" idx="2"/>
          </p:cNvCxnSpPr>
          <p:nvPr/>
        </p:nvCxnSpPr>
        <p:spPr>
          <a:xfrm rot="10800000" flipH="1">
            <a:off x="7239296" y="4658528"/>
            <a:ext cx="513000" cy="634800"/>
          </a:xfrm>
          <a:prstGeom prst="straightConnector1">
            <a:avLst/>
          </a:prstGeom>
          <a:noFill/>
          <a:ln w="25400" cap="flat" cmpd="sng">
            <a:solidFill>
              <a:schemeClr val="dk1"/>
            </a:solidFill>
            <a:prstDash val="solid"/>
            <a:round/>
            <a:headEnd type="none" w="sm" len="sm"/>
            <a:tailEnd type="triangle" w="med" len="med"/>
          </a:ln>
        </p:spPr>
      </p:cxnSp>
      <p:cxnSp>
        <p:nvCxnSpPr>
          <p:cNvPr id="667" name="Google Shape;667;p34"/>
          <p:cNvCxnSpPr>
            <a:stCxn id="668" idx="3"/>
            <a:endCxn id="643" idx="2"/>
          </p:cNvCxnSpPr>
          <p:nvPr/>
        </p:nvCxnSpPr>
        <p:spPr>
          <a:xfrm>
            <a:off x="7241332" y="2232412"/>
            <a:ext cx="510900" cy="421200"/>
          </a:xfrm>
          <a:prstGeom prst="straightConnector1">
            <a:avLst/>
          </a:prstGeom>
          <a:noFill/>
          <a:ln w="25400" cap="flat" cmpd="sng">
            <a:solidFill>
              <a:schemeClr val="dk1"/>
            </a:solidFill>
            <a:prstDash val="solid"/>
            <a:round/>
            <a:headEnd type="none" w="sm" len="sm"/>
            <a:tailEnd type="triangle" w="med" len="med"/>
          </a:ln>
        </p:spPr>
      </p:cxnSp>
      <p:sp>
        <p:nvSpPr>
          <p:cNvPr id="669" name="Google Shape;669;p34"/>
          <p:cNvSpPr/>
          <p:nvPr/>
        </p:nvSpPr>
        <p:spPr>
          <a:xfrm>
            <a:off x="4933720" y="3512679"/>
            <a:ext cx="308098" cy="307777"/>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670" name="Google Shape;670;p34"/>
          <p:cNvSpPr/>
          <p:nvPr/>
        </p:nvSpPr>
        <p:spPr>
          <a:xfrm>
            <a:off x="4933720" y="5497488"/>
            <a:ext cx="308098" cy="307777"/>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668" name="Google Shape;668;p34"/>
          <p:cNvSpPr/>
          <p:nvPr/>
        </p:nvSpPr>
        <p:spPr>
          <a:xfrm>
            <a:off x="6170044" y="2024327"/>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&lt;Logic,{1}&gt;</a:t>
            </a:r>
            <a:endParaRPr sz="2400">
              <a:solidFill>
                <a:schemeClr val="lt1"/>
              </a:solidFill>
              <a:latin typeface="Calibri"/>
              <a:ea typeface="Calibri"/>
              <a:cs typeface="Calibri"/>
              <a:sym typeface="Calibri"/>
            </a:endParaRPr>
          </a:p>
        </p:txBody>
      </p:sp>
      <p:sp>
        <p:nvSpPr>
          <p:cNvPr id="671" name="Google Shape;671;p34"/>
          <p:cNvSpPr/>
          <p:nvPr/>
        </p:nvSpPr>
        <p:spPr>
          <a:xfrm>
            <a:off x="6170044" y="2520444"/>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&lt;will,{1,1}&gt;</a:t>
            </a:r>
            <a:endParaRPr sz="2400">
              <a:solidFill>
                <a:schemeClr val="lt1"/>
              </a:solidFill>
              <a:latin typeface="Calibri"/>
              <a:ea typeface="Calibri"/>
              <a:cs typeface="Calibri"/>
              <a:sym typeface="Calibri"/>
            </a:endParaRPr>
          </a:p>
        </p:txBody>
      </p:sp>
      <p:sp>
        <p:nvSpPr>
          <p:cNvPr id="664" name="Google Shape;664;p34"/>
          <p:cNvSpPr/>
          <p:nvPr/>
        </p:nvSpPr>
        <p:spPr>
          <a:xfrm>
            <a:off x="6168008" y="4093098"/>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&lt;get,{1}&gt;</a:t>
            </a:r>
            <a:endParaRPr sz="2400">
              <a:solidFill>
                <a:schemeClr val="lt1"/>
              </a:solidFill>
              <a:latin typeface="Calibri"/>
              <a:ea typeface="Calibri"/>
              <a:cs typeface="Calibri"/>
              <a:sym typeface="Calibri"/>
            </a:endParaRPr>
          </a:p>
        </p:txBody>
      </p:sp>
      <p:sp>
        <p:nvSpPr>
          <p:cNvPr id="666" name="Google Shape;666;p34"/>
          <p:cNvSpPr/>
          <p:nvPr/>
        </p:nvSpPr>
        <p:spPr>
          <a:xfrm>
            <a:off x="6168008" y="5085243"/>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&lt;take,{1}&gt;</a:t>
            </a:r>
            <a:endParaRPr sz="2400">
              <a:solidFill>
                <a:schemeClr val="lt1"/>
              </a:solidFill>
              <a:latin typeface="Calibri"/>
              <a:ea typeface="Calibri"/>
              <a:cs typeface="Calibri"/>
              <a:sym typeface="Calibri"/>
            </a:endParaRPr>
          </a:p>
        </p:txBody>
      </p:sp>
      <p:sp>
        <p:nvSpPr>
          <p:cNvPr id="662" name="Google Shape;662;p34"/>
          <p:cNvSpPr/>
          <p:nvPr/>
        </p:nvSpPr>
        <p:spPr>
          <a:xfrm>
            <a:off x="6168008" y="4585200"/>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&lt;Imag..,{1}&gt;</a:t>
            </a:r>
            <a:endParaRPr sz="2400">
              <a:solidFill>
                <a:schemeClr val="lt1"/>
              </a:solidFill>
              <a:latin typeface="Calibri"/>
              <a:ea typeface="Calibri"/>
              <a:cs typeface="Calibri"/>
              <a:sym typeface="Calibri"/>
            </a:endParaRPr>
          </a:p>
        </p:txBody>
      </p:sp>
      <p:cxnSp>
        <p:nvCxnSpPr>
          <p:cNvPr id="672" name="Google Shape;672;p34"/>
          <p:cNvCxnSpPr>
            <a:stCxn id="649" idx="3"/>
            <a:endCxn id="668" idx="1"/>
          </p:cNvCxnSpPr>
          <p:nvPr/>
        </p:nvCxnSpPr>
        <p:spPr>
          <a:xfrm>
            <a:off x="5622972" y="2232412"/>
            <a:ext cx="547200" cy="0"/>
          </a:xfrm>
          <a:prstGeom prst="straightConnector1">
            <a:avLst/>
          </a:prstGeom>
          <a:noFill/>
          <a:ln w="25400" cap="flat" cmpd="sng">
            <a:solidFill>
              <a:schemeClr val="dk1"/>
            </a:solidFill>
            <a:prstDash val="solid"/>
            <a:round/>
            <a:headEnd type="none" w="sm" len="sm"/>
            <a:tailEnd type="triangle" w="med" len="med"/>
          </a:ln>
        </p:spPr>
      </p:cxnSp>
      <p:cxnSp>
        <p:nvCxnSpPr>
          <p:cNvPr id="673" name="Google Shape;673;p34"/>
          <p:cNvCxnSpPr>
            <a:stCxn id="650" idx="3"/>
            <a:endCxn id="671" idx="1"/>
          </p:cNvCxnSpPr>
          <p:nvPr/>
        </p:nvCxnSpPr>
        <p:spPr>
          <a:xfrm>
            <a:off x="5622972" y="2728529"/>
            <a:ext cx="547200" cy="0"/>
          </a:xfrm>
          <a:prstGeom prst="straightConnector1">
            <a:avLst/>
          </a:prstGeom>
          <a:noFill/>
          <a:ln w="25400" cap="flat" cmpd="sng">
            <a:solidFill>
              <a:schemeClr val="dk1"/>
            </a:solidFill>
            <a:prstDash val="solid"/>
            <a:round/>
            <a:headEnd type="none" w="sm" len="sm"/>
            <a:tailEnd type="triangle" w="med" len="med"/>
          </a:ln>
        </p:spPr>
      </p:cxnSp>
      <p:cxnSp>
        <p:nvCxnSpPr>
          <p:cNvPr id="674" name="Google Shape;674;p34"/>
          <p:cNvCxnSpPr>
            <a:stCxn id="653" idx="3"/>
            <a:endCxn id="666" idx="1"/>
          </p:cNvCxnSpPr>
          <p:nvPr/>
        </p:nvCxnSpPr>
        <p:spPr>
          <a:xfrm>
            <a:off x="5581076" y="5289402"/>
            <a:ext cx="586800" cy="3900"/>
          </a:xfrm>
          <a:prstGeom prst="straightConnector1">
            <a:avLst/>
          </a:prstGeom>
          <a:noFill/>
          <a:ln w="25400" cap="flat" cmpd="sng">
            <a:solidFill>
              <a:schemeClr val="dk1"/>
            </a:solidFill>
            <a:prstDash val="solid"/>
            <a:round/>
            <a:headEnd type="none" w="sm" len="sm"/>
            <a:tailEnd type="triangle" w="med" len="med"/>
          </a:ln>
        </p:spPr>
      </p:cxnSp>
      <p:cxnSp>
        <p:nvCxnSpPr>
          <p:cNvPr id="675" name="Google Shape;675;p34"/>
          <p:cNvCxnSpPr>
            <a:stCxn id="652" idx="3"/>
            <a:endCxn id="671" idx="1"/>
          </p:cNvCxnSpPr>
          <p:nvPr/>
        </p:nvCxnSpPr>
        <p:spPr>
          <a:xfrm rot="10800000" flipH="1">
            <a:off x="5581076" y="2728385"/>
            <a:ext cx="588900" cy="2064900"/>
          </a:xfrm>
          <a:prstGeom prst="straightConnector1">
            <a:avLst/>
          </a:prstGeom>
          <a:noFill/>
          <a:ln w="25400" cap="flat" cmpd="sng">
            <a:solidFill>
              <a:schemeClr val="dk1"/>
            </a:solidFill>
            <a:prstDash val="solid"/>
            <a:round/>
            <a:headEnd type="none" w="sm" len="sm"/>
            <a:tailEnd type="triangle" w="med" len="med"/>
          </a:ln>
        </p:spPr>
      </p:cxnSp>
      <p:cxnSp>
        <p:nvCxnSpPr>
          <p:cNvPr id="676" name="Google Shape;676;p34"/>
          <p:cNvCxnSpPr>
            <a:stCxn id="654" idx="3"/>
            <a:endCxn id="662" idx="1"/>
          </p:cNvCxnSpPr>
          <p:nvPr/>
        </p:nvCxnSpPr>
        <p:spPr>
          <a:xfrm>
            <a:off x="5581076" y="4297168"/>
            <a:ext cx="586800" cy="496200"/>
          </a:xfrm>
          <a:prstGeom prst="straightConnector1">
            <a:avLst/>
          </a:prstGeom>
          <a:noFill/>
          <a:ln w="25400" cap="flat" cmpd="sng">
            <a:solidFill>
              <a:schemeClr val="dk1"/>
            </a:solidFill>
            <a:prstDash val="solid"/>
            <a:round/>
            <a:headEnd type="none" w="sm" len="sm"/>
            <a:tailEnd type="triangle" w="med" len="med"/>
          </a:ln>
        </p:spPr>
      </p:cxnSp>
      <p:cxnSp>
        <p:nvCxnSpPr>
          <p:cNvPr id="677" name="Google Shape;677;p34"/>
          <p:cNvCxnSpPr>
            <a:stCxn id="651" idx="3"/>
            <a:endCxn id="664" idx="1"/>
          </p:cNvCxnSpPr>
          <p:nvPr/>
        </p:nvCxnSpPr>
        <p:spPr>
          <a:xfrm>
            <a:off x="5622972" y="3224646"/>
            <a:ext cx="545100" cy="1076400"/>
          </a:xfrm>
          <a:prstGeom prst="straightConnector1">
            <a:avLst/>
          </a:prstGeom>
          <a:noFill/>
          <a:ln w="25400" cap="flat" cmpd="sng">
            <a:solidFill>
              <a:schemeClr val="dk1"/>
            </a:solidFill>
            <a:prstDash val="solid"/>
            <a:round/>
            <a:headEnd type="none" w="sm" len="sm"/>
            <a:tailEnd type="triangle" w="med" len="med"/>
          </a:ln>
        </p:spPr>
      </p:cxnSp>
      <p:cxnSp>
        <p:nvCxnSpPr>
          <p:cNvPr id="678" name="Google Shape;678;p34"/>
          <p:cNvCxnSpPr>
            <a:stCxn id="671" idx="3"/>
            <a:endCxn id="643" idx="2"/>
          </p:cNvCxnSpPr>
          <p:nvPr/>
        </p:nvCxnSpPr>
        <p:spPr>
          <a:xfrm rot="10800000" flipH="1">
            <a:off x="7241332" y="2653529"/>
            <a:ext cx="510900" cy="75000"/>
          </a:xfrm>
          <a:prstGeom prst="straightConnector1">
            <a:avLst/>
          </a:prstGeom>
          <a:noFill/>
          <a:ln w="25400" cap="flat" cmpd="sng">
            <a:solidFill>
              <a:schemeClr val="dk1"/>
            </a:solidFill>
            <a:prstDash val="solid"/>
            <a:round/>
            <a:headEnd type="none" w="sm" len="sm"/>
            <a:tailEnd type="triangle" w="med" len="med"/>
          </a:ln>
        </p:spPr>
      </p:cxnSp>
      <p:sp>
        <p:nvSpPr>
          <p:cNvPr id="679" name="Google Shape;679;p34"/>
          <p:cNvSpPr/>
          <p:nvPr/>
        </p:nvSpPr>
        <p:spPr>
          <a:xfrm>
            <a:off x="6454484" y="3512679"/>
            <a:ext cx="308098" cy="307777"/>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680" name="Google Shape;680;p34"/>
          <p:cNvSpPr/>
          <p:nvPr/>
        </p:nvSpPr>
        <p:spPr>
          <a:xfrm>
            <a:off x="6454484" y="5497488"/>
            <a:ext cx="308098" cy="307777"/>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681" name="Google Shape;681;p34"/>
          <p:cNvSpPr/>
          <p:nvPr/>
        </p:nvSpPr>
        <p:spPr>
          <a:xfrm>
            <a:off x="9273184" y="2060848"/>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&lt;Logic,1&gt;</a:t>
            </a:r>
            <a:endParaRPr sz="2400">
              <a:solidFill>
                <a:schemeClr val="lt1"/>
              </a:solidFill>
              <a:latin typeface="Calibri"/>
              <a:ea typeface="Calibri"/>
              <a:cs typeface="Calibri"/>
              <a:sym typeface="Calibri"/>
            </a:endParaRPr>
          </a:p>
        </p:txBody>
      </p:sp>
      <p:sp>
        <p:nvSpPr>
          <p:cNvPr id="682" name="Google Shape;682;p34"/>
          <p:cNvSpPr/>
          <p:nvPr/>
        </p:nvSpPr>
        <p:spPr>
          <a:xfrm>
            <a:off x="9273184" y="2556965"/>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&lt;will,2&gt;</a:t>
            </a:r>
            <a:endParaRPr sz="2400">
              <a:solidFill>
                <a:schemeClr val="lt1"/>
              </a:solidFill>
              <a:latin typeface="Calibri"/>
              <a:ea typeface="Calibri"/>
              <a:cs typeface="Calibri"/>
              <a:sym typeface="Calibri"/>
            </a:endParaRPr>
          </a:p>
        </p:txBody>
      </p:sp>
      <p:sp>
        <p:nvSpPr>
          <p:cNvPr id="683" name="Google Shape;683;p34"/>
          <p:cNvSpPr/>
          <p:nvPr/>
        </p:nvSpPr>
        <p:spPr>
          <a:xfrm>
            <a:off x="9271148" y="4129619"/>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&lt;get,1&gt;</a:t>
            </a:r>
            <a:endParaRPr sz="2400">
              <a:solidFill>
                <a:schemeClr val="lt1"/>
              </a:solidFill>
              <a:latin typeface="Calibri"/>
              <a:ea typeface="Calibri"/>
              <a:cs typeface="Calibri"/>
              <a:sym typeface="Calibri"/>
            </a:endParaRPr>
          </a:p>
        </p:txBody>
      </p:sp>
      <p:sp>
        <p:nvSpPr>
          <p:cNvPr id="684" name="Google Shape;684;p34"/>
          <p:cNvSpPr/>
          <p:nvPr/>
        </p:nvSpPr>
        <p:spPr>
          <a:xfrm>
            <a:off x="9271148" y="5121764"/>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&lt;take,1&gt;</a:t>
            </a:r>
            <a:endParaRPr sz="2400">
              <a:solidFill>
                <a:schemeClr val="lt1"/>
              </a:solidFill>
              <a:latin typeface="Calibri"/>
              <a:ea typeface="Calibri"/>
              <a:cs typeface="Calibri"/>
              <a:sym typeface="Calibri"/>
            </a:endParaRPr>
          </a:p>
        </p:txBody>
      </p:sp>
      <p:sp>
        <p:nvSpPr>
          <p:cNvPr id="685" name="Google Shape;685;p34"/>
          <p:cNvSpPr/>
          <p:nvPr/>
        </p:nvSpPr>
        <p:spPr>
          <a:xfrm>
            <a:off x="9271148" y="4621721"/>
            <a:ext cx="1071288" cy="41617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a:solidFill>
                  <a:schemeClr val="lt1"/>
                </a:solidFill>
                <a:latin typeface="Calibri"/>
                <a:ea typeface="Calibri"/>
                <a:cs typeface="Calibri"/>
                <a:sym typeface="Calibri"/>
              </a:rPr>
              <a:t>&lt;Imagi…,1&gt;</a:t>
            </a:r>
            <a:endParaRPr sz="2400">
              <a:solidFill>
                <a:schemeClr val="lt1"/>
              </a:solidFill>
              <a:latin typeface="Calibri"/>
              <a:ea typeface="Calibri"/>
              <a:cs typeface="Calibri"/>
              <a:sym typeface="Calibri"/>
            </a:endParaRPr>
          </a:p>
        </p:txBody>
      </p:sp>
      <p:sp>
        <p:nvSpPr>
          <p:cNvPr id="686" name="Google Shape;686;p34"/>
          <p:cNvSpPr/>
          <p:nvPr/>
        </p:nvSpPr>
        <p:spPr>
          <a:xfrm>
            <a:off x="9557624" y="3549200"/>
            <a:ext cx="308098" cy="307777"/>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687" name="Google Shape;687;p34"/>
          <p:cNvSpPr/>
          <p:nvPr/>
        </p:nvSpPr>
        <p:spPr>
          <a:xfrm>
            <a:off x="9557624" y="5534009"/>
            <a:ext cx="308098" cy="307777"/>
          </a:xfrm>
          <a:prstGeom prst="rect">
            <a:avLst/>
          </a:prstGeom>
          <a:noFill/>
          <a:ln>
            <a:noFill/>
          </a:ln>
        </p:spPr>
        <p:txBody>
          <a:bodyPr spcFirstLastPara="1" wrap="square" lIns="91425" tIns="45700" rIns="91425" bIns="45700" anchor="t" anchorCtr="0">
            <a:spAutoFit/>
          </a:bodyPr>
          <a:lstStyle/>
          <a:p>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
        <p:nvSpPr>
          <p:cNvPr id="688" name="Google Shape;688;p34"/>
          <p:cNvSpPr/>
          <p:nvPr/>
        </p:nvSpPr>
        <p:spPr>
          <a:xfrm>
            <a:off x="2361499" y="1844824"/>
            <a:ext cx="820663" cy="3689184"/>
          </a:xfrm>
          <a:prstGeom prst="rect">
            <a:avLst/>
          </a:prstGeom>
          <a:noFill/>
          <a:ln w="25400" cap="flat" cmpd="sng">
            <a:solidFill>
              <a:srgbClr val="0C0C0C"/>
            </a:solidFill>
            <a:prstDash val="dash"/>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689" name="Google Shape;689;p34"/>
          <p:cNvSpPr/>
          <p:nvPr/>
        </p:nvSpPr>
        <p:spPr>
          <a:xfrm>
            <a:off x="2423593" y="1851212"/>
            <a:ext cx="651653"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DFS</a:t>
            </a:r>
            <a:endParaRPr sz="2400">
              <a:solidFill>
                <a:schemeClr val="dk1"/>
              </a:solidFill>
              <a:latin typeface="Calibri"/>
              <a:ea typeface="Calibri"/>
              <a:cs typeface="Calibri"/>
              <a:sym typeface="Calibri"/>
            </a:endParaRPr>
          </a:p>
        </p:txBody>
      </p:sp>
      <p:sp>
        <p:nvSpPr>
          <p:cNvPr id="690" name="Google Shape;690;p34"/>
          <p:cNvSpPr/>
          <p:nvPr/>
        </p:nvSpPr>
        <p:spPr>
          <a:xfrm>
            <a:off x="9169704" y="1647504"/>
            <a:ext cx="1309953" cy="4301776"/>
          </a:xfrm>
          <a:prstGeom prst="rect">
            <a:avLst/>
          </a:prstGeom>
          <a:noFill/>
          <a:ln w="25400" cap="flat" cmpd="sng">
            <a:solidFill>
              <a:srgbClr val="0C0C0C"/>
            </a:solidFill>
            <a:prstDash val="dash"/>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691" name="Google Shape;691;p34"/>
          <p:cNvSpPr/>
          <p:nvPr/>
        </p:nvSpPr>
        <p:spPr>
          <a:xfrm>
            <a:off x="9476796" y="1653892"/>
            <a:ext cx="651653"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DFS</a:t>
            </a:r>
            <a:endParaRPr sz="2400">
              <a:solidFill>
                <a:schemeClr val="dk1"/>
              </a:solidFill>
              <a:latin typeface="Calibri"/>
              <a:ea typeface="Calibri"/>
              <a:cs typeface="Calibri"/>
              <a:sym typeface="Calibri"/>
            </a:endParaRPr>
          </a:p>
        </p:txBody>
      </p:sp>
      <p:sp>
        <p:nvSpPr>
          <p:cNvPr id="692" name="Google Shape;692;p34"/>
          <p:cNvSpPr/>
          <p:nvPr/>
        </p:nvSpPr>
        <p:spPr>
          <a:xfrm>
            <a:off x="3321651" y="1399713"/>
            <a:ext cx="930063"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Map </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phase</a:t>
            </a:r>
            <a:endParaRPr sz="2400">
              <a:solidFill>
                <a:schemeClr val="dk1"/>
              </a:solidFill>
              <a:latin typeface="Calibri"/>
              <a:ea typeface="Calibri"/>
              <a:cs typeface="Calibri"/>
              <a:sym typeface="Calibri"/>
            </a:endParaRPr>
          </a:p>
        </p:txBody>
      </p:sp>
      <p:sp>
        <p:nvSpPr>
          <p:cNvPr id="693" name="Google Shape;693;p34"/>
          <p:cNvSpPr/>
          <p:nvPr/>
        </p:nvSpPr>
        <p:spPr>
          <a:xfrm>
            <a:off x="5103744" y="938048"/>
            <a:ext cx="1874680"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Shuffle phase</a:t>
            </a:r>
            <a:endParaRPr sz="2400">
              <a:solidFill>
                <a:schemeClr val="dk1"/>
              </a:solidFill>
              <a:latin typeface="Calibri"/>
              <a:ea typeface="Calibri"/>
              <a:cs typeface="Calibri"/>
              <a:sym typeface="Calibri"/>
            </a:endParaRPr>
          </a:p>
        </p:txBody>
      </p:sp>
      <p:sp>
        <p:nvSpPr>
          <p:cNvPr id="694" name="Google Shape;694;p34"/>
          <p:cNvSpPr/>
          <p:nvPr/>
        </p:nvSpPr>
        <p:spPr>
          <a:xfrm>
            <a:off x="4511824" y="1535610"/>
            <a:ext cx="2712024" cy="400110"/>
          </a:xfrm>
          <a:prstGeom prst="rect">
            <a:avLst/>
          </a:prstGeom>
          <a:noFill/>
          <a:ln>
            <a:noFill/>
          </a:ln>
        </p:spPr>
        <p:txBody>
          <a:bodyPr spcFirstLastPara="1" wrap="square" lIns="91425" tIns="45700" rIns="91425" bIns="45700" anchor="t" anchorCtr="0">
            <a:spAutoFit/>
          </a:bodyPr>
          <a:lstStyle/>
          <a:p>
            <a:r>
              <a:rPr lang="en-US" sz="2000">
                <a:solidFill>
                  <a:schemeClr val="dk1"/>
                </a:solidFill>
                <a:latin typeface="Calibri"/>
                <a:ea typeface="Calibri"/>
                <a:cs typeface="Calibri"/>
                <a:sym typeface="Calibri"/>
              </a:rPr>
              <a:t>Sort	Send	Merge</a:t>
            </a:r>
            <a:endParaRPr sz="2400">
              <a:solidFill>
                <a:schemeClr val="dk1"/>
              </a:solidFill>
              <a:latin typeface="Calibri"/>
              <a:ea typeface="Calibri"/>
              <a:cs typeface="Calibri"/>
              <a:sym typeface="Calibri"/>
            </a:endParaRPr>
          </a:p>
        </p:txBody>
      </p:sp>
      <p:sp>
        <p:nvSpPr>
          <p:cNvPr id="695" name="Google Shape;695;p34"/>
          <p:cNvSpPr/>
          <p:nvPr/>
        </p:nvSpPr>
        <p:spPr>
          <a:xfrm>
            <a:off x="7744069" y="1408538"/>
            <a:ext cx="1107547"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Reduce</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phase</a:t>
            </a:r>
            <a:endParaRPr sz="2400">
              <a:solidFill>
                <a:schemeClr val="dk1"/>
              </a:solidFill>
              <a:latin typeface="Calibri"/>
              <a:ea typeface="Calibri"/>
              <a:cs typeface="Calibri"/>
              <a:sym typeface="Calibri"/>
            </a:endParaRPr>
          </a:p>
        </p:txBody>
      </p:sp>
      <p:cxnSp>
        <p:nvCxnSpPr>
          <p:cNvPr id="696" name="Google Shape;696;p34"/>
          <p:cNvCxnSpPr>
            <a:stCxn id="643" idx="6"/>
            <a:endCxn id="681" idx="1"/>
          </p:cNvCxnSpPr>
          <p:nvPr/>
        </p:nvCxnSpPr>
        <p:spPr>
          <a:xfrm rot="10800000" flipH="1">
            <a:off x="8929664" y="2268953"/>
            <a:ext cx="343500" cy="384600"/>
          </a:xfrm>
          <a:prstGeom prst="straightConnector1">
            <a:avLst/>
          </a:prstGeom>
          <a:noFill/>
          <a:ln w="25400" cap="flat" cmpd="sng">
            <a:solidFill>
              <a:schemeClr val="dk1"/>
            </a:solidFill>
            <a:prstDash val="solid"/>
            <a:round/>
            <a:headEnd type="none" w="sm" len="sm"/>
            <a:tailEnd type="triangle" w="med" len="med"/>
          </a:ln>
        </p:spPr>
      </p:cxnSp>
      <p:cxnSp>
        <p:nvCxnSpPr>
          <p:cNvPr id="697" name="Google Shape;697;p34"/>
          <p:cNvCxnSpPr>
            <a:stCxn id="643" idx="6"/>
            <a:endCxn id="682" idx="1"/>
          </p:cNvCxnSpPr>
          <p:nvPr/>
        </p:nvCxnSpPr>
        <p:spPr>
          <a:xfrm>
            <a:off x="8929664" y="2653553"/>
            <a:ext cx="343500" cy="111600"/>
          </a:xfrm>
          <a:prstGeom prst="straightConnector1">
            <a:avLst/>
          </a:prstGeom>
          <a:noFill/>
          <a:ln w="25400" cap="flat" cmpd="sng">
            <a:solidFill>
              <a:schemeClr val="dk1"/>
            </a:solidFill>
            <a:prstDash val="solid"/>
            <a:round/>
            <a:headEnd type="none" w="sm" len="sm"/>
            <a:tailEnd type="triangle" w="med" len="med"/>
          </a:ln>
        </p:spPr>
      </p:cxnSp>
      <p:cxnSp>
        <p:nvCxnSpPr>
          <p:cNvPr id="698" name="Google Shape;698;p34"/>
          <p:cNvCxnSpPr>
            <a:stCxn id="644" idx="6"/>
            <a:endCxn id="683" idx="1"/>
          </p:cNvCxnSpPr>
          <p:nvPr/>
        </p:nvCxnSpPr>
        <p:spPr>
          <a:xfrm rot="10800000" flipH="1">
            <a:off x="8929663" y="4337772"/>
            <a:ext cx="341400" cy="320700"/>
          </a:xfrm>
          <a:prstGeom prst="straightConnector1">
            <a:avLst/>
          </a:prstGeom>
          <a:noFill/>
          <a:ln w="25400" cap="flat" cmpd="sng">
            <a:solidFill>
              <a:schemeClr val="dk1"/>
            </a:solidFill>
            <a:prstDash val="solid"/>
            <a:round/>
            <a:headEnd type="none" w="sm" len="sm"/>
            <a:tailEnd type="triangle" w="med" len="med"/>
          </a:ln>
        </p:spPr>
      </p:cxnSp>
      <p:cxnSp>
        <p:nvCxnSpPr>
          <p:cNvPr id="699" name="Google Shape;699;p34"/>
          <p:cNvCxnSpPr>
            <a:stCxn id="644" idx="6"/>
            <a:endCxn id="685" idx="1"/>
          </p:cNvCxnSpPr>
          <p:nvPr/>
        </p:nvCxnSpPr>
        <p:spPr>
          <a:xfrm>
            <a:off x="8929663" y="4658472"/>
            <a:ext cx="341400" cy="171300"/>
          </a:xfrm>
          <a:prstGeom prst="straightConnector1">
            <a:avLst/>
          </a:prstGeom>
          <a:noFill/>
          <a:ln w="25400" cap="flat" cmpd="sng">
            <a:solidFill>
              <a:schemeClr val="dk1"/>
            </a:solidFill>
            <a:prstDash val="solid"/>
            <a:round/>
            <a:headEnd type="none" w="sm" len="sm"/>
            <a:tailEnd type="triangle" w="med" len="med"/>
          </a:ln>
        </p:spPr>
      </p:cxnSp>
      <p:cxnSp>
        <p:nvCxnSpPr>
          <p:cNvPr id="700" name="Google Shape;700;p34"/>
          <p:cNvCxnSpPr>
            <a:stCxn id="644" idx="6"/>
            <a:endCxn id="684" idx="1"/>
          </p:cNvCxnSpPr>
          <p:nvPr/>
        </p:nvCxnSpPr>
        <p:spPr>
          <a:xfrm>
            <a:off x="8929663" y="4658472"/>
            <a:ext cx="341400" cy="671400"/>
          </a:xfrm>
          <a:prstGeom prst="straightConnector1">
            <a:avLst/>
          </a:prstGeom>
          <a:noFill/>
          <a:ln w="25400" cap="flat" cmpd="sng">
            <a:solidFill>
              <a:schemeClr val="dk1"/>
            </a:solidFill>
            <a:prstDash val="solid"/>
            <a:round/>
            <a:headEnd type="none" w="sm" len="sm"/>
            <a:tailEnd type="triangle" w="med" len="med"/>
          </a:ln>
        </p:spPr>
      </p:cxnSp>
      <p:sp>
        <p:nvSpPr>
          <p:cNvPr id="701" name="Google Shape;701;p34"/>
          <p:cNvSpPr/>
          <p:nvPr/>
        </p:nvSpPr>
        <p:spPr>
          <a:xfrm>
            <a:off x="4257098" y="969287"/>
            <a:ext cx="3168885" cy="4979993"/>
          </a:xfrm>
          <a:prstGeom prst="rect">
            <a:avLst/>
          </a:prstGeom>
          <a:noFill/>
          <a:ln w="25400" cap="flat" cmpd="sng">
            <a:solidFill>
              <a:srgbClr val="0C0C0C"/>
            </a:solidFill>
            <a:prstDash val="dash"/>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702" name="Google Shape;702;p34"/>
          <p:cNvSpPr/>
          <p:nvPr/>
        </p:nvSpPr>
        <p:spPr>
          <a:xfrm>
            <a:off x="2390709" y="6007197"/>
            <a:ext cx="3019068" cy="584775"/>
          </a:xfrm>
          <a:prstGeom prst="rect">
            <a:avLst/>
          </a:prstGeom>
          <a:noFill/>
          <a:ln>
            <a:noFill/>
          </a:ln>
        </p:spPr>
        <p:txBody>
          <a:bodyPr spcFirstLastPara="1" wrap="square" lIns="91425" tIns="45700" rIns="91425" bIns="45700" anchor="t" anchorCtr="0">
            <a:spAutoFit/>
          </a:bodyPr>
          <a:lstStyle/>
          <a:p>
            <a:r>
              <a:rPr lang="en-US" sz="1600">
                <a:solidFill>
                  <a:schemeClr val="dk1"/>
                </a:solidFill>
                <a:latin typeface="Courier New"/>
                <a:ea typeface="Courier New"/>
                <a:cs typeface="Courier New"/>
                <a:sym typeface="Courier New"/>
              </a:rPr>
              <a:t>for each word in value</a:t>
            </a:r>
            <a:endParaRPr sz="2400">
              <a:solidFill>
                <a:schemeClr val="dk1"/>
              </a:solidFill>
              <a:latin typeface="Calibri"/>
              <a:ea typeface="Calibri"/>
              <a:cs typeface="Calibri"/>
              <a:sym typeface="Calibri"/>
            </a:endParaRPr>
          </a:p>
          <a:p>
            <a:pPr marL="457200" lvl="1"/>
            <a:r>
              <a:rPr lang="en-US" sz="1600">
                <a:solidFill>
                  <a:schemeClr val="dk1"/>
                </a:solidFill>
                <a:latin typeface="Courier New"/>
                <a:ea typeface="Courier New"/>
                <a:cs typeface="Courier New"/>
                <a:sym typeface="Courier New"/>
              </a:rPr>
              <a:t>emit pair &lt;word,+1&gt;</a:t>
            </a:r>
            <a:endParaRPr sz="2400">
              <a:solidFill>
                <a:schemeClr val="dk1"/>
              </a:solidFill>
              <a:latin typeface="Calibri"/>
              <a:ea typeface="Calibri"/>
              <a:cs typeface="Calibri"/>
              <a:sym typeface="Calibri"/>
            </a:endParaRPr>
          </a:p>
        </p:txBody>
      </p:sp>
      <p:sp>
        <p:nvSpPr>
          <p:cNvPr id="703" name="Google Shape;703;p34"/>
          <p:cNvSpPr/>
          <p:nvPr/>
        </p:nvSpPr>
        <p:spPr>
          <a:xfrm>
            <a:off x="6634556" y="5980519"/>
            <a:ext cx="3881045" cy="830997"/>
          </a:xfrm>
          <a:prstGeom prst="rect">
            <a:avLst/>
          </a:prstGeom>
          <a:noFill/>
          <a:ln>
            <a:noFill/>
          </a:ln>
        </p:spPr>
        <p:txBody>
          <a:bodyPr spcFirstLastPara="1" wrap="square" lIns="91425" tIns="45700" rIns="91425" bIns="45700" anchor="t" anchorCtr="0">
            <a:spAutoFit/>
          </a:bodyPr>
          <a:lstStyle/>
          <a:p>
            <a:r>
              <a:rPr lang="en-US" sz="1600">
                <a:solidFill>
                  <a:schemeClr val="dk1"/>
                </a:solidFill>
                <a:latin typeface="Courier New"/>
                <a:ea typeface="Courier New"/>
                <a:cs typeface="Courier New"/>
                <a:sym typeface="Courier New"/>
              </a:rPr>
              <a:t>for each value in list(values)</a:t>
            </a:r>
            <a:endParaRPr sz="2400">
              <a:solidFill>
                <a:schemeClr val="dk1"/>
              </a:solidFill>
              <a:latin typeface="Calibri"/>
              <a:ea typeface="Calibri"/>
              <a:cs typeface="Calibri"/>
              <a:sym typeface="Calibri"/>
            </a:endParaRPr>
          </a:p>
          <a:p>
            <a:pPr marL="457200" lvl="1"/>
            <a:r>
              <a:rPr lang="en-US" sz="1600">
                <a:solidFill>
                  <a:schemeClr val="dk1"/>
                </a:solidFill>
                <a:latin typeface="Courier New"/>
                <a:ea typeface="Courier New"/>
                <a:cs typeface="Courier New"/>
                <a:sym typeface="Courier New"/>
              </a:rPr>
              <a:t>count+=value</a:t>
            </a:r>
            <a:endParaRPr sz="2400">
              <a:solidFill>
                <a:schemeClr val="dk1"/>
              </a:solidFill>
              <a:latin typeface="Calibri"/>
              <a:ea typeface="Calibri"/>
              <a:cs typeface="Calibri"/>
              <a:sym typeface="Calibri"/>
            </a:endParaRPr>
          </a:p>
          <a:p>
            <a:r>
              <a:rPr lang="en-US" sz="1600">
                <a:solidFill>
                  <a:schemeClr val="dk1"/>
                </a:solidFill>
                <a:latin typeface="Courier New"/>
                <a:ea typeface="Courier New"/>
                <a:cs typeface="Courier New"/>
                <a:sym typeface="Courier New"/>
              </a:rPr>
              <a:t>emit pair&lt;word,count&gt;</a:t>
            </a:r>
            <a:endParaRPr sz="1600">
              <a:solidFill>
                <a:schemeClr val="dk1"/>
              </a:solidFill>
              <a:latin typeface="Calibri"/>
              <a:ea typeface="Calibri"/>
              <a:cs typeface="Calibri"/>
              <a:sym typeface="Calibri"/>
            </a:endParaRPr>
          </a:p>
        </p:txBody>
      </p:sp>
      <p:sp>
        <p:nvSpPr>
          <p:cNvPr id="704" name="Google Shape;704;p34"/>
          <p:cNvSpPr/>
          <p:nvPr/>
        </p:nvSpPr>
        <p:spPr>
          <a:xfrm>
            <a:off x="1469084" y="5878840"/>
            <a:ext cx="9144000" cy="954792"/>
          </a:xfrm>
          <a:prstGeom prst="roundRect">
            <a:avLst>
              <a:gd name="adj" fmla="val 0"/>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457200" lvl="1" algn="ctr"/>
            <a:r>
              <a:rPr lang="en-US" sz="2800">
                <a:solidFill>
                  <a:schemeClr val="dk1"/>
                </a:solidFill>
                <a:latin typeface="Calibri"/>
                <a:ea typeface="Calibri"/>
                <a:cs typeface="Calibri"/>
                <a:sym typeface="Calibri"/>
              </a:rPr>
              <a:t>Intermediary results are saved as </a:t>
            </a:r>
            <a:endParaRPr sz="2400">
              <a:solidFill>
                <a:schemeClr val="dk1"/>
              </a:solidFill>
              <a:latin typeface="Calibri"/>
              <a:ea typeface="Calibri"/>
              <a:cs typeface="Calibri"/>
              <a:sym typeface="Calibri"/>
            </a:endParaRPr>
          </a:p>
          <a:p>
            <a:pPr marL="457200" lvl="1" algn="ctr"/>
            <a:r>
              <a:rPr lang="en-US" sz="2800">
                <a:solidFill>
                  <a:schemeClr val="dk1"/>
                </a:solidFill>
                <a:latin typeface="Calibri"/>
                <a:ea typeface="Calibri"/>
                <a:cs typeface="Calibri"/>
                <a:sym typeface="Calibri"/>
              </a:rPr>
              <a:t>regular files in DFS. Is this good? </a:t>
            </a:r>
            <a:endParaRPr sz="2400">
              <a:solidFill>
                <a:schemeClr val="dk1"/>
              </a:solidFill>
              <a:latin typeface="Calibri"/>
              <a:ea typeface="Calibri"/>
              <a:cs typeface="Calibri"/>
              <a:sym typeface="Calibri"/>
            </a:endParaRPr>
          </a:p>
        </p:txBody>
      </p:sp>
      <p:sp>
        <p:nvSpPr>
          <p:cNvPr id="2" name="Google Shape;158;p8">
            <a:extLst>
              <a:ext uri="{FF2B5EF4-FFF2-40B4-BE49-F238E27FC236}">
                <a16:creationId xmlns:a16="http://schemas.microsoft.com/office/drawing/2014/main" id="{F35474EE-D496-0F2A-0267-65BB23654A10}"/>
              </a:ext>
            </a:extLst>
          </p:cNvPr>
          <p:cNvSpPr txBox="1">
            <a:spLocks/>
          </p:cNvSpPr>
          <p:nvPr/>
        </p:nvSpPr>
        <p:spPr bwMode="auto">
          <a:xfrm>
            <a:off x="8737600" y="6245225"/>
            <a:ext cx="3251200" cy="476250"/>
          </a:xfrm>
          <a:prstGeom prst="rect">
            <a:avLst/>
          </a:prstGeom>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35"/>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MapReduce – under the hood (2)</a:t>
            </a:r>
            <a:endParaRPr/>
          </a:p>
        </p:txBody>
      </p:sp>
      <p:sp>
        <p:nvSpPr>
          <p:cNvPr id="712" name="Google Shape;712;p35"/>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2800"/>
              <a:buFont typeface="Calibri"/>
              <a:buChar char="•"/>
            </a:pPr>
            <a:r>
              <a:rPr lang="en-US" sz="2800"/>
              <a:t>Shuffling consumes network and causes delays</a:t>
            </a:r>
            <a:endParaRPr/>
          </a:p>
          <a:p>
            <a:pPr marL="742950" lvl="1" indent="-285750">
              <a:buSzPts val="2800"/>
              <a:buFont typeface="Calibri"/>
              <a:buChar char="–"/>
            </a:pPr>
            <a:r>
              <a:rPr lang="en-US" sz="2800"/>
              <a:t>Idle time for CPUs</a:t>
            </a:r>
            <a:endParaRPr/>
          </a:p>
          <a:p>
            <a:pPr marL="342900">
              <a:buSzPts val="2800"/>
              <a:buFont typeface="Calibri"/>
              <a:buChar char="•"/>
            </a:pPr>
            <a:r>
              <a:rPr lang="en-US" sz="2800"/>
              <a:t>Progressive shuffling</a:t>
            </a:r>
            <a:endParaRPr/>
          </a:p>
          <a:p>
            <a:pPr marL="342900">
              <a:buSzPts val="2800"/>
              <a:buFont typeface="Calibri"/>
              <a:buChar char="•"/>
            </a:pPr>
            <a:r>
              <a:rPr lang="en-US" sz="2800"/>
              <a:t>Phases partially overlap: reducers start before maps fully complete</a:t>
            </a:r>
            <a:endParaRPr/>
          </a:p>
          <a:p>
            <a:pPr marL="742950" lvl="1" indent="-107950">
              <a:buSzPts val="2800"/>
              <a:buNone/>
            </a:pPr>
            <a:endParaRPr sz="2800"/>
          </a:p>
        </p:txBody>
      </p:sp>
      <p:sp>
        <p:nvSpPr>
          <p:cNvPr id="711" name="Google Shape;711;p35"/>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38</a:t>
            </a:fld>
            <a:endParaRPr/>
          </a:p>
        </p:txBody>
      </p:sp>
      <p:sp>
        <p:nvSpPr>
          <p:cNvPr id="713" name="Google Shape;713;p35"/>
          <p:cNvSpPr/>
          <p:nvPr/>
        </p:nvSpPr>
        <p:spPr>
          <a:xfrm>
            <a:off x="1631504" y="3195449"/>
            <a:ext cx="1139768" cy="461664"/>
          </a:xfrm>
          <a:prstGeom prst="roundRect">
            <a:avLst>
              <a:gd name="adj" fmla="val 16667"/>
            </a:avLst>
          </a:prstGeom>
          <a:noFill/>
          <a:ln w="53975" cap="flat" cmpd="dbl">
            <a:solidFill>
              <a:schemeClr val="dk1"/>
            </a:solidFill>
            <a:prstDash val="dash"/>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714" name="Google Shape;714;p35"/>
          <p:cNvSpPr/>
          <p:nvPr/>
        </p:nvSpPr>
        <p:spPr>
          <a:xfrm>
            <a:off x="1631504" y="3195449"/>
            <a:ext cx="1139768"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Node 1</a:t>
            </a:r>
            <a:endParaRPr sz="2400">
              <a:solidFill>
                <a:schemeClr val="dk1"/>
              </a:solidFill>
              <a:latin typeface="Calibri"/>
              <a:ea typeface="Calibri"/>
              <a:cs typeface="Calibri"/>
              <a:sym typeface="Calibri"/>
            </a:endParaRPr>
          </a:p>
        </p:txBody>
      </p:sp>
      <p:sp>
        <p:nvSpPr>
          <p:cNvPr id="715" name="Google Shape;715;p35"/>
          <p:cNvSpPr/>
          <p:nvPr/>
        </p:nvSpPr>
        <p:spPr>
          <a:xfrm>
            <a:off x="1631504" y="3942581"/>
            <a:ext cx="1139768" cy="461664"/>
          </a:xfrm>
          <a:prstGeom prst="roundRect">
            <a:avLst>
              <a:gd name="adj" fmla="val 16667"/>
            </a:avLst>
          </a:prstGeom>
          <a:noFill/>
          <a:ln w="53975" cap="flat" cmpd="dbl">
            <a:solidFill>
              <a:srgbClr val="0070C0"/>
            </a:solidFill>
            <a:prstDash val="dash"/>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716" name="Google Shape;716;p35"/>
          <p:cNvSpPr/>
          <p:nvPr/>
        </p:nvSpPr>
        <p:spPr>
          <a:xfrm>
            <a:off x="1631504" y="3942581"/>
            <a:ext cx="1139768" cy="461665"/>
          </a:xfrm>
          <a:prstGeom prst="rect">
            <a:avLst/>
          </a:prstGeom>
          <a:noFill/>
          <a:ln>
            <a:noFill/>
          </a:ln>
        </p:spPr>
        <p:txBody>
          <a:bodyPr spcFirstLastPara="1" wrap="square" lIns="91425" tIns="45700" rIns="91425" bIns="45700" anchor="t" anchorCtr="0">
            <a:spAutoFit/>
          </a:bodyPr>
          <a:lstStyle/>
          <a:p>
            <a:r>
              <a:rPr lang="en-US" sz="2400">
                <a:solidFill>
                  <a:srgbClr val="0070C0"/>
                </a:solidFill>
                <a:latin typeface="Calibri"/>
                <a:ea typeface="Calibri"/>
                <a:cs typeface="Calibri"/>
                <a:sym typeface="Calibri"/>
              </a:rPr>
              <a:t>Node 2</a:t>
            </a:r>
            <a:endParaRPr sz="2400">
              <a:solidFill>
                <a:schemeClr val="dk1"/>
              </a:solidFill>
              <a:latin typeface="Calibri"/>
              <a:ea typeface="Calibri"/>
              <a:cs typeface="Calibri"/>
              <a:sym typeface="Calibri"/>
            </a:endParaRPr>
          </a:p>
        </p:txBody>
      </p:sp>
      <p:sp>
        <p:nvSpPr>
          <p:cNvPr id="717" name="Google Shape;717;p35"/>
          <p:cNvSpPr/>
          <p:nvPr/>
        </p:nvSpPr>
        <p:spPr>
          <a:xfrm>
            <a:off x="1632898" y="4662661"/>
            <a:ext cx="1144158" cy="461664"/>
          </a:xfrm>
          <a:prstGeom prst="roundRect">
            <a:avLst>
              <a:gd name="adj" fmla="val 16667"/>
            </a:avLst>
          </a:prstGeom>
          <a:noFill/>
          <a:ln w="53975" cap="flat" cmpd="dbl">
            <a:solidFill>
              <a:srgbClr val="C00000"/>
            </a:solidFill>
            <a:prstDash val="dash"/>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718" name="Google Shape;718;p35"/>
          <p:cNvSpPr/>
          <p:nvPr/>
        </p:nvSpPr>
        <p:spPr>
          <a:xfrm>
            <a:off x="1637288" y="4662661"/>
            <a:ext cx="1139768" cy="461665"/>
          </a:xfrm>
          <a:prstGeom prst="rect">
            <a:avLst/>
          </a:prstGeom>
          <a:noFill/>
          <a:ln>
            <a:noFill/>
          </a:ln>
        </p:spPr>
        <p:txBody>
          <a:bodyPr spcFirstLastPara="1" wrap="square" lIns="91425" tIns="45700" rIns="91425" bIns="45700" anchor="t" anchorCtr="0">
            <a:spAutoFit/>
          </a:bodyPr>
          <a:lstStyle/>
          <a:p>
            <a:r>
              <a:rPr lang="en-US" sz="2400">
                <a:solidFill>
                  <a:srgbClr val="C00000"/>
                </a:solidFill>
                <a:latin typeface="Calibri"/>
                <a:ea typeface="Calibri"/>
                <a:cs typeface="Calibri"/>
                <a:sym typeface="Calibri"/>
              </a:rPr>
              <a:t>Node 3</a:t>
            </a:r>
            <a:endParaRPr sz="2400">
              <a:solidFill>
                <a:schemeClr val="dk1"/>
              </a:solidFill>
              <a:latin typeface="Calibri"/>
              <a:ea typeface="Calibri"/>
              <a:cs typeface="Calibri"/>
              <a:sym typeface="Calibri"/>
            </a:endParaRPr>
          </a:p>
        </p:txBody>
      </p:sp>
      <p:sp>
        <p:nvSpPr>
          <p:cNvPr id="719" name="Google Shape;719;p35"/>
          <p:cNvSpPr/>
          <p:nvPr/>
        </p:nvSpPr>
        <p:spPr>
          <a:xfrm>
            <a:off x="2924606" y="5373216"/>
            <a:ext cx="7131835" cy="432048"/>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Time</a:t>
            </a:r>
            <a:endParaRPr sz="2400">
              <a:solidFill>
                <a:schemeClr val="lt1"/>
              </a:solidFill>
              <a:latin typeface="Calibri"/>
              <a:ea typeface="Calibri"/>
              <a:cs typeface="Calibri"/>
              <a:sym typeface="Calibri"/>
            </a:endParaRPr>
          </a:p>
        </p:txBody>
      </p:sp>
      <p:sp>
        <p:nvSpPr>
          <p:cNvPr id="720" name="Google Shape;720;p35"/>
          <p:cNvSpPr/>
          <p:nvPr/>
        </p:nvSpPr>
        <p:spPr>
          <a:xfrm>
            <a:off x="2927648" y="3180109"/>
            <a:ext cx="2548922" cy="285650"/>
          </a:xfrm>
          <a:prstGeom prst="rect">
            <a:avLst/>
          </a:prstGeom>
          <a:solidFill>
            <a:srgbClr val="76923C"/>
          </a:solidFill>
          <a:ln>
            <a:noFill/>
          </a:ln>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721" name="Google Shape;721;p35"/>
          <p:cNvSpPr/>
          <p:nvPr/>
        </p:nvSpPr>
        <p:spPr>
          <a:xfrm>
            <a:off x="5015880" y="3361307"/>
            <a:ext cx="1728192" cy="295806"/>
          </a:xfrm>
          <a:prstGeom prst="rect">
            <a:avLst/>
          </a:prstGeom>
          <a:solidFill>
            <a:srgbClr val="5F497A"/>
          </a:solidFill>
          <a:ln>
            <a:noFill/>
          </a:ln>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sp>
        <p:nvSpPr>
          <p:cNvPr id="722" name="Google Shape;722;p35"/>
          <p:cNvSpPr/>
          <p:nvPr/>
        </p:nvSpPr>
        <p:spPr>
          <a:xfrm>
            <a:off x="2927648" y="4036801"/>
            <a:ext cx="3456384" cy="186246"/>
          </a:xfrm>
          <a:prstGeom prst="rect">
            <a:avLst/>
          </a:prstGeom>
          <a:solidFill>
            <a:srgbClr val="76923C"/>
          </a:solidFill>
          <a:ln>
            <a:noFill/>
          </a:ln>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723" name="Google Shape;723;p35"/>
          <p:cNvSpPr/>
          <p:nvPr/>
        </p:nvSpPr>
        <p:spPr>
          <a:xfrm>
            <a:off x="5015880" y="4118595"/>
            <a:ext cx="2548922" cy="285650"/>
          </a:xfrm>
          <a:prstGeom prst="rect">
            <a:avLst/>
          </a:prstGeom>
          <a:solidFill>
            <a:srgbClr val="5F497A"/>
          </a:solidFill>
          <a:ln>
            <a:noFill/>
          </a:ln>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sp>
        <p:nvSpPr>
          <p:cNvPr id="724" name="Google Shape;724;p35"/>
          <p:cNvSpPr/>
          <p:nvPr/>
        </p:nvSpPr>
        <p:spPr>
          <a:xfrm>
            <a:off x="2924605" y="4697722"/>
            <a:ext cx="2307300" cy="285650"/>
          </a:xfrm>
          <a:prstGeom prst="rect">
            <a:avLst/>
          </a:prstGeom>
          <a:solidFill>
            <a:srgbClr val="76923C"/>
          </a:solidFill>
          <a:ln>
            <a:noFill/>
          </a:ln>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725" name="Google Shape;725;p35"/>
          <p:cNvSpPr/>
          <p:nvPr/>
        </p:nvSpPr>
        <p:spPr>
          <a:xfrm>
            <a:off x="5015880" y="4878920"/>
            <a:ext cx="2376264" cy="245405"/>
          </a:xfrm>
          <a:prstGeom prst="rect">
            <a:avLst/>
          </a:prstGeom>
          <a:solidFill>
            <a:srgbClr val="5F497A"/>
          </a:solidFill>
          <a:ln>
            <a:noFill/>
          </a:ln>
        </p:spPr>
        <p:txBody>
          <a:bodyPr spcFirstLastPara="1" wrap="square" lIns="91425" tIns="45700" rIns="91425" bIns="45700" anchor="ctr" anchorCtr="0">
            <a:noAutofit/>
          </a:bodyPr>
          <a:lstStyle/>
          <a:p>
            <a:pPr algn="ctr"/>
            <a:r>
              <a:rPr lang="en-US" sz="2000">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p:txBody>
      </p:sp>
      <p:sp>
        <p:nvSpPr>
          <p:cNvPr id="726" name="Google Shape;726;p35"/>
          <p:cNvSpPr/>
          <p:nvPr/>
        </p:nvSpPr>
        <p:spPr>
          <a:xfrm>
            <a:off x="1524000" y="5876510"/>
            <a:ext cx="9144000" cy="954792"/>
          </a:xfrm>
          <a:prstGeom prst="roundRect">
            <a:avLst>
              <a:gd name="adj" fmla="val 0"/>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457200" lvl="1" algn="ctr"/>
            <a:r>
              <a:rPr lang="en-US" sz="2800">
                <a:solidFill>
                  <a:schemeClr val="dk1"/>
                </a:solidFill>
                <a:latin typeface="Calibri"/>
                <a:ea typeface="Calibri"/>
                <a:cs typeface="Calibri"/>
                <a:sym typeface="Calibri"/>
              </a:rPr>
              <a:t>Is it possible that a reducer has to wait for mappers/shuffling before it continues?</a:t>
            </a:r>
            <a:endParaRPr sz="24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36"/>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Problems with MapReduce</a:t>
            </a:r>
            <a:endParaRPr/>
          </a:p>
        </p:txBody>
      </p:sp>
      <p:sp>
        <p:nvSpPr>
          <p:cNvPr id="733" name="Google Shape;733;p36"/>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a:t>Performance: Extensive I/O</a:t>
            </a:r>
            <a:endParaRPr/>
          </a:p>
          <a:p>
            <a:pPr marL="742950" lvl="1" indent="-285750">
              <a:buSzPts val="2400"/>
              <a:buFont typeface="Calibri"/>
              <a:buChar char="–"/>
            </a:pPr>
            <a:r>
              <a:rPr lang="en-US"/>
              <a:t>Everything is a file stored in hard disk, no distributed memory</a:t>
            </a:r>
            <a:endParaRPr/>
          </a:p>
          <a:p>
            <a:pPr marL="342900">
              <a:buSzPts val="3200"/>
              <a:buFont typeface="Calibri"/>
              <a:buChar char="•"/>
            </a:pPr>
            <a:r>
              <a:rPr lang="en-US"/>
              <a:t>Programming model: Limited expressiveness</a:t>
            </a:r>
            <a:endParaRPr/>
          </a:p>
          <a:p>
            <a:pPr marL="742950" lvl="1" indent="-285750">
              <a:buSzPts val="2400"/>
              <a:buFont typeface="Calibri"/>
              <a:buChar char="–"/>
            </a:pPr>
            <a:r>
              <a:rPr lang="en-US"/>
              <a:t>E.g., iterations, cyclic processes</a:t>
            </a:r>
            <a:endParaRPr/>
          </a:p>
          <a:p>
            <a:pPr marL="742950" lvl="1" indent="-285750">
              <a:buSzPts val="2400"/>
              <a:buFont typeface="Calibri"/>
              <a:buChar char="–"/>
            </a:pPr>
            <a:r>
              <a:rPr lang="en-US"/>
              <a:t>Procedural code in map and reduce, difficult to optimize</a:t>
            </a:r>
            <a:endParaRPr/>
          </a:p>
          <a:p>
            <a:pPr marL="342900" indent="-139700">
              <a:buSzPts val="3200"/>
              <a:buNone/>
            </a:pPr>
            <a:endParaRPr/>
          </a:p>
          <a:p>
            <a:pPr marL="0" indent="0" algn="ctr">
              <a:buSzPts val="3200"/>
              <a:buNone/>
            </a:pPr>
            <a:r>
              <a:rPr lang="en-US" i="1"/>
              <a:t>MapReduce is a major step backwards</a:t>
            </a:r>
            <a:endParaRPr/>
          </a:p>
          <a:p>
            <a:pPr marL="0" indent="0" algn="r">
              <a:buSzPts val="3200"/>
              <a:buNone/>
            </a:pPr>
            <a:r>
              <a:rPr lang="en-US"/>
              <a:t>DeWitt and Stonebraker, 2008</a:t>
            </a:r>
            <a:endParaRPr/>
          </a:p>
        </p:txBody>
      </p:sp>
      <p:sp>
        <p:nvSpPr>
          <p:cNvPr id="734" name="Google Shape;734;p36"/>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1400"/>
              <a:buFont typeface="Calibri"/>
              <a:buNone/>
            </a:pPr>
            <a:r>
              <a:rPr lang="en-US" dirty="0"/>
              <a:t>2 phase commit </a:t>
            </a:r>
            <a:r>
              <a:rPr lang="en-US" b="0" dirty="0"/>
              <a:t>(failure)</a:t>
            </a:r>
            <a:endParaRPr b="0" dirty="0"/>
          </a:p>
        </p:txBody>
      </p:sp>
      <p:sp>
        <p:nvSpPr>
          <p:cNvPr id="512" name="Google Shape;512;p19"/>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cxnSp>
        <p:nvCxnSpPr>
          <p:cNvPr id="513" name="Google Shape;513;p19"/>
          <p:cNvCxnSpPr/>
          <p:nvPr/>
        </p:nvCxnSpPr>
        <p:spPr>
          <a:xfrm flipH="1">
            <a:off x="1343472" y="2204864"/>
            <a:ext cx="1" cy="3962400"/>
          </a:xfrm>
          <a:prstGeom prst="straightConnector1">
            <a:avLst/>
          </a:prstGeom>
          <a:noFill/>
          <a:ln w="63500" cap="flat" cmpd="sng">
            <a:solidFill>
              <a:srgbClr val="A5A5A5"/>
            </a:solidFill>
            <a:prstDash val="solid"/>
            <a:round/>
            <a:headEnd type="none" w="sm" len="sm"/>
            <a:tailEnd type="triangle" w="med" len="med"/>
          </a:ln>
        </p:spPr>
      </p:cxnSp>
      <p:sp>
        <p:nvSpPr>
          <p:cNvPr id="514" name="Google Shape;514;p19"/>
          <p:cNvSpPr/>
          <p:nvPr/>
        </p:nvSpPr>
        <p:spPr>
          <a:xfrm>
            <a:off x="1417713" y="5638800"/>
            <a:ext cx="758825"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time</a:t>
            </a:r>
            <a:endParaRPr sz="1400" b="0" i="0" u="none" strike="noStrike" cap="none">
              <a:solidFill>
                <a:srgbClr val="000000"/>
              </a:solidFill>
              <a:latin typeface="Arial"/>
              <a:ea typeface="Arial"/>
              <a:cs typeface="Arial"/>
              <a:sym typeface="Arial"/>
            </a:endParaRPr>
          </a:p>
        </p:txBody>
      </p:sp>
      <p:cxnSp>
        <p:nvCxnSpPr>
          <p:cNvPr id="515" name="Google Shape;515;p19"/>
          <p:cNvCxnSpPr/>
          <p:nvPr/>
        </p:nvCxnSpPr>
        <p:spPr>
          <a:xfrm>
            <a:off x="4111079" y="2126704"/>
            <a:ext cx="0" cy="4038600"/>
          </a:xfrm>
          <a:prstGeom prst="straightConnector1">
            <a:avLst/>
          </a:prstGeom>
          <a:noFill/>
          <a:ln w="152400" cap="flat" cmpd="sng">
            <a:solidFill>
              <a:srgbClr val="669900"/>
            </a:solidFill>
            <a:prstDash val="solid"/>
            <a:round/>
            <a:headEnd type="none" w="sm" len="sm"/>
            <a:tailEnd type="none" w="sm" len="sm"/>
          </a:ln>
        </p:spPr>
      </p:cxnSp>
      <p:cxnSp>
        <p:nvCxnSpPr>
          <p:cNvPr id="516" name="Google Shape;516;p19"/>
          <p:cNvCxnSpPr/>
          <p:nvPr/>
        </p:nvCxnSpPr>
        <p:spPr>
          <a:xfrm>
            <a:off x="6397079" y="2122512"/>
            <a:ext cx="0" cy="4114800"/>
          </a:xfrm>
          <a:prstGeom prst="straightConnector1">
            <a:avLst/>
          </a:prstGeom>
          <a:noFill/>
          <a:ln w="63500" cap="flat" cmpd="sng">
            <a:solidFill>
              <a:srgbClr val="0070C0"/>
            </a:solidFill>
            <a:prstDash val="solid"/>
            <a:round/>
            <a:headEnd type="none" w="sm" len="sm"/>
            <a:tailEnd type="none" w="sm" len="sm"/>
          </a:ln>
        </p:spPr>
      </p:cxnSp>
      <p:cxnSp>
        <p:nvCxnSpPr>
          <p:cNvPr id="517" name="Google Shape;517;p19"/>
          <p:cNvCxnSpPr/>
          <p:nvPr/>
        </p:nvCxnSpPr>
        <p:spPr>
          <a:xfrm>
            <a:off x="8225879" y="2122512"/>
            <a:ext cx="0" cy="4038600"/>
          </a:xfrm>
          <a:prstGeom prst="straightConnector1">
            <a:avLst/>
          </a:prstGeom>
          <a:noFill/>
          <a:ln w="63500" cap="flat" cmpd="sng">
            <a:solidFill>
              <a:srgbClr val="0070C0"/>
            </a:solidFill>
            <a:prstDash val="solid"/>
            <a:round/>
            <a:headEnd type="none" w="sm" len="sm"/>
            <a:tailEnd type="none" w="sm" len="sm"/>
          </a:ln>
        </p:spPr>
      </p:cxnSp>
      <p:grpSp>
        <p:nvGrpSpPr>
          <p:cNvPr id="518" name="Google Shape;518;p19"/>
          <p:cNvGrpSpPr/>
          <p:nvPr/>
        </p:nvGrpSpPr>
        <p:grpSpPr>
          <a:xfrm>
            <a:off x="4004717" y="1803702"/>
            <a:ext cx="4221163" cy="864893"/>
            <a:chOff x="1565" y="1136"/>
            <a:chExt cx="2659" cy="544"/>
          </a:xfrm>
        </p:grpSpPr>
        <p:sp>
          <p:nvSpPr>
            <p:cNvPr id="519" name="Google Shape;519;p19"/>
            <p:cNvSpPr/>
            <p:nvPr/>
          </p:nvSpPr>
          <p:spPr>
            <a:xfrm>
              <a:off x="1565" y="1136"/>
              <a:ext cx="1640" cy="2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000" b="1" i="0" u="none" strike="noStrike" cap="none">
                  <a:solidFill>
                    <a:srgbClr val="000000"/>
                  </a:solidFill>
                  <a:latin typeface="Times New Roman"/>
                  <a:ea typeface="Times New Roman"/>
                  <a:cs typeface="Times New Roman"/>
                  <a:sym typeface="Times New Roman"/>
                </a:rPr>
                <a:t>prepare to commit</a:t>
              </a:r>
              <a:endParaRPr sz="1200" b="0" i="0" u="none" strike="noStrike" cap="none">
                <a:solidFill>
                  <a:srgbClr val="000000"/>
                </a:solidFill>
                <a:latin typeface="Arial"/>
                <a:ea typeface="Arial"/>
                <a:cs typeface="Arial"/>
                <a:sym typeface="Arial"/>
              </a:endParaRPr>
            </a:p>
          </p:txBody>
        </p:sp>
        <p:grpSp>
          <p:nvGrpSpPr>
            <p:cNvPr id="520" name="Google Shape;520;p19"/>
            <p:cNvGrpSpPr/>
            <p:nvPr/>
          </p:nvGrpSpPr>
          <p:grpSpPr>
            <a:xfrm>
              <a:off x="1632" y="1344"/>
              <a:ext cx="2592" cy="336"/>
              <a:chOff x="1632" y="1344"/>
              <a:chExt cx="2592" cy="336"/>
            </a:xfrm>
          </p:grpSpPr>
          <p:cxnSp>
            <p:nvCxnSpPr>
              <p:cNvPr id="521" name="Google Shape;521;p19"/>
              <p:cNvCxnSpPr/>
              <p:nvPr/>
            </p:nvCxnSpPr>
            <p:spPr>
              <a:xfrm>
                <a:off x="1632" y="1392"/>
                <a:ext cx="1440" cy="288"/>
              </a:xfrm>
              <a:prstGeom prst="straightConnector1">
                <a:avLst/>
              </a:prstGeom>
              <a:noFill/>
              <a:ln w="12700" cap="flat" cmpd="sng">
                <a:solidFill>
                  <a:srgbClr val="000000"/>
                </a:solidFill>
                <a:prstDash val="solid"/>
                <a:round/>
                <a:headEnd type="none" w="sm" len="sm"/>
                <a:tailEnd type="triangle" w="med" len="med"/>
              </a:ln>
            </p:spPr>
          </p:cxnSp>
          <p:cxnSp>
            <p:nvCxnSpPr>
              <p:cNvPr id="522" name="Google Shape;522;p19"/>
              <p:cNvCxnSpPr/>
              <p:nvPr/>
            </p:nvCxnSpPr>
            <p:spPr>
              <a:xfrm>
                <a:off x="1632" y="1344"/>
                <a:ext cx="2592" cy="288"/>
              </a:xfrm>
              <a:prstGeom prst="straightConnector1">
                <a:avLst/>
              </a:prstGeom>
              <a:noFill/>
              <a:ln w="12700" cap="flat" cmpd="sng">
                <a:solidFill>
                  <a:srgbClr val="000000"/>
                </a:solidFill>
                <a:prstDash val="solid"/>
                <a:round/>
                <a:headEnd type="none" w="sm" len="sm"/>
                <a:tailEnd type="triangle" w="med" len="med"/>
              </a:ln>
            </p:spPr>
          </p:cxnSp>
        </p:grpSp>
      </p:grpSp>
      <p:grpSp>
        <p:nvGrpSpPr>
          <p:cNvPr id="523" name="Google Shape;523;p19"/>
          <p:cNvGrpSpPr/>
          <p:nvPr/>
        </p:nvGrpSpPr>
        <p:grpSpPr>
          <a:xfrm>
            <a:off x="4111079" y="3048000"/>
            <a:ext cx="4114800" cy="1524000"/>
            <a:chOff x="1632" y="1920"/>
            <a:chExt cx="2592" cy="960"/>
          </a:xfrm>
        </p:grpSpPr>
        <p:cxnSp>
          <p:nvCxnSpPr>
            <p:cNvPr id="524" name="Google Shape;524;p19"/>
            <p:cNvCxnSpPr/>
            <p:nvPr/>
          </p:nvCxnSpPr>
          <p:spPr>
            <a:xfrm flipH="1">
              <a:off x="1632" y="1920"/>
              <a:ext cx="1440" cy="384"/>
            </a:xfrm>
            <a:prstGeom prst="straightConnector1">
              <a:avLst/>
            </a:prstGeom>
            <a:noFill/>
            <a:ln w="12700" cap="flat" cmpd="sng">
              <a:solidFill>
                <a:srgbClr val="000000"/>
              </a:solidFill>
              <a:prstDash val="solid"/>
              <a:round/>
              <a:headEnd type="none" w="sm" len="sm"/>
              <a:tailEnd type="triangle" w="med" len="med"/>
            </a:ln>
          </p:spPr>
        </p:cxnSp>
        <p:cxnSp>
          <p:nvCxnSpPr>
            <p:cNvPr id="525" name="Google Shape;525;p19"/>
            <p:cNvCxnSpPr/>
            <p:nvPr/>
          </p:nvCxnSpPr>
          <p:spPr>
            <a:xfrm flipH="1">
              <a:off x="1632" y="2112"/>
              <a:ext cx="2592" cy="768"/>
            </a:xfrm>
            <a:prstGeom prst="straightConnector1">
              <a:avLst/>
            </a:prstGeom>
            <a:noFill/>
            <a:ln w="12700" cap="flat" cmpd="sng">
              <a:solidFill>
                <a:srgbClr val="000000"/>
              </a:solidFill>
              <a:prstDash val="solid"/>
              <a:round/>
              <a:headEnd type="none" w="sm" len="sm"/>
              <a:tailEnd type="triangle" w="med" len="med"/>
            </a:ln>
          </p:spPr>
        </p:cxnSp>
        <p:sp>
          <p:nvSpPr>
            <p:cNvPr id="526" name="Google Shape;526;p19"/>
            <p:cNvSpPr/>
            <p:nvPr/>
          </p:nvSpPr>
          <p:spPr>
            <a:xfrm>
              <a:off x="1793" y="1968"/>
              <a:ext cx="255" cy="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Y</a:t>
              </a:r>
              <a:endParaRPr sz="1400" b="0" i="0" u="none" strike="noStrike" cap="none">
                <a:solidFill>
                  <a:srgbClr val="000000"/>
                </a:solidFill>
                <a:latin typeface="Arial"/>
                <a:ea typeface="Arial"/>
                <a:cs typeface="Arial"/>
                <a:sym typeface="Arial"/>
              </a:endParaRPr>
            </a:p>
          </p:txBody>
        </p:sp>
        <p:sp>
          <p:nvSpPr>
            <p:cNvPr id="527" name="Google Shape;527;p19"/>
            <p:cNvSpPr/>
            <p:nvPr/>
          </p:nvSpPr>
          <p:spPr>
            <a:xfrm>
              <a:off x="2465" y="2234"/>
              <a:ext cx="255" cy="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N</a:t>
              </a:r>
              <a:endParaRPr sz="1400" b="0" i="0" u="none" strike="noStrike" cap="none">
                <a:solidFill>
                  <a:srgbClr val="000000"/>
                </a:solidFill>
                <a:latin typeface="Arial"/>
                <a:ea typeface="Arial"/>
                <a:cs typeface="Arial"/>
                <a:sym typeface="Arial"/>
              </a:endParaRPr>
            </a:p>
          </p:txBody>
        </p:sp>
      </p:grpSp>
      <p:grpSp>
        <p:nvGrpSpPr>
          <p:cNvPr id="528" name="Google Shape;528;p19"/>
          <p:cNvGrpSpPr/>
          <p:nvPr/>
        </p:nvGrpSpPr>
        <p:grpSpPr>
          <a:xfrm>
            <a:off x="4111079" y="4800600"/>
            <a:ext cx="4114800" cy="914400"/>
            <a:chOff x="1632" y="3024"/>
            <a:chExt cx="2592" cy="576"/>
          </a:xfrm>
        </p:grpSpPr>
        <p:cxnSp>
          <p:nvCxnSpPr>
            <p:cNvPr id="529" name="Google Shape;529;p19"/>
            <p:cNvCxnSpPr/>
            <p:nvPr/>
          </p:nvCxnSpPr>
          <p:spPr>
            <a:xfrm>
              <a:off x="1632" y="3216"/>
              <a:ext cx="2592" cy="192"/>
            </a:xfrm>
            <a:prstGeom prst="straightConnector1">
              <a:avLst/>
            </a:prstGeom>
            <a:noFill/>
            <a:ln w="12700" cap="flat" cmpd="sng">
              <a:solidFill>
                <a:srgbClr val="000000"/>
              </a:solidFill>
              <a:prstDash val="solid"/>
              <a:round/>
              <a:headEnd type="none" w="sm" len="sm"/>
              <a:tailEnd type="triangle" w="med" len="med"/>
            </a:ln>
          </p:spPr>
        </p:cxnSp>
        <p:sp>
          <p:nvSpPr>
            <p:cNvPr id="530" name="Google Shape;530;p19"/>
            <p:cNvSpPr/>
            <p:nvPr/>
          </p:nvSpPr>
          <p:spPr>
            <a:xfrm>
              <a:off x="1976" y="3024"/>
              <a:ext cx="564" cy="2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000" b="1" i="0" u="none" strike="noStrike" cap="none">
                  <a:solidFill>
                    <a:srgbClr val="000000"/>
                  </a:solidFill>
                  <a:latin typeface="Times New Roman"/>
                  <a:ea typeface="Times New Roman"/>
                  <a:cs typeface="Times New Roman"/>
                  <a:sym typeface="Times New Roman"/>
                </a:rPr>
                <a:t>abort</a:t>
              </a:r>
              <a:endParaRPr sz="1400" b="0" i="0" u="none" strike="noStrike" cap="none">
                <a:solidFill>
                  <a:srgbClr val="000000"/>
                </a:solidFill>
                <a:latin typeface="Arial"/>
                <a:ea typeface="Arial"/>
                <a:cs typeface="Arial"/>
                <a:sym typeface="Arial"/>
              </a:endParaRPr>
            </a:p>
          </p:txBody>
        </p:sp>
        <p:cxnSp>
          <p:nvCxnSpPr>
            <p:cNvPr id="531" name="Google Shape;531;p19"/>
            <p:cNvCxnSpPr/>
            <p:nvPr/>
          </p:nvCxnSpPr>
          <p:spPr>
            <a:xfrm>
              <a:off x="1632" y="3360"/>
              <a:ext cx="1440" cy="240"/>
            </a:xfrm>
            <a:prstGeom prst="straightConnector1">
              <a:avLst/>
            </a:prstGeom>
            <a:noFill/>
            <a:ln w="12700" cap="flat" cmpd="sng">
              <a:solidFill>
                <a:srgbClr val="000000"/>
              </a:solidFill>
              <a:prstDash val="solid"/>
              <a:round/>
              <a:headEnd type="none" w="sm" len="sm"/>
              <a:tailEnd type="triangle" w="med" len="med"/>
            </a:ln>
          </p:spPr>
        </p:cxnSp>
      </p:grpSp>
      <p:sp>
        <p:nvSpPr>
          <p:cNvPr id="532" name="Google Shape;532;p19"/>
          <p:cNvSpPr/>
          <p:nvPr/>
        </p:nvSpPr>
        <p:spPr>
          <a:xfrm>
            <a:off x="1871303" y="1218531"/>
            <a:ext cx="300056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69900"/>
                </a:solidFill>
                <a:latin typeface="Times New Roman"/>
                <a:ea typeface="Times New Roman"/>
                <a:cs typeface="Times New Roman"/>
                <a:sym typeface="Times New Roman"/>
              </a:rPr>
              <a:t> (coordinator) T1,1</a:t>
            </a:r>
            <a:endParaRPr sz="1400" b="0" i="0" u="none" strike="noStrike" cap="none">
              <a:solidFill>
                <a:srgbClr val="000000"/>
              </a:solidFill>
              <a:latin typeface="Arial"/>
              <a:ea typeface="Arial"/>
              <a:cs typeface="Arial"/>
              <a:sym typeface="Arial"/>
            </a:endParaRPr>
          </a:p>
        </p:txBody>
      </p:sp>
      <p:sp>
        <p:nvSpPr>
          <p:cNvPr id="533" name="Google Shape;533;p19"/>
          <p:cNvSpPr/>
          <p:nvPr/>
        </p:nvSpPr>
        <p:spPr>
          <a:xfrm>
            <a:off x="5975722" y="1196752"/>
            <a:ext cx="768350"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T1,2</a:t>
            </a:r>
            <a:endParaRPr sz="1400" b="0" i="0" u="none" strike="noStrike" cap="none">
              <a:solidFill>
                <a:srgbClr val="000000"/>
              </a:solidFill>
              <a:latin typeface="Arial"/>
              <a:ea typeface="Arial"/>
              <a:cs typeface="Arial"/>
              <a:sym typeface="Arial"/>
            </a:endParaRPr>
          </a:p>
        </p:txBody>
      </p:sp>
      <p:sp>
        <p:nvSpPr>
          <p:cNvPr id="534" name="Google Shape;534;p19"/>
          <p:cNvSpPr/>
          <p:nvPr/>
        </p:nvSpPr>
        <p:spPr>
          <a:xfrm>
            <a:off x="7847928" y="1202333"/>
            <a:ext cx="300056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T1,3 (subordinates)</a:t>
            </a:r>
            <a:endParaRPr sz="1400" b="0" i="0" u="none" strike="noStrike" cap="none">
              <a:solidFill>
                <a:srgbClr val="000000"/>
              </a:solidFill>
              <a:latin typeface="Arial"/>
              <a:ea typeface="Arial"/>
              <a:cs typeface="Arial"/>
              <a:sym typeface="Arial"/>
            </a:endParaRPr>
          </a:p>
        </p:txBody>
      </p:sp>
      <p:grpSp>
        <p:nvGrpSpPr>
          <p:cNvPr id="535" name="Google Shape;535;p19"/>
          <p:cNvGrpSpPr/>
          <p:nvPr/>
        </p:nvGrpSpPr>
        <p:grpSpPr>
          <a:xfrm>
            <a:off x="4038598" y="5391234"/>
            <a:ext cx="4190999" cy="990614"/>
            <a:chOff x="0" y="0"/>
            <a:chExt cx="4190999" cy="990614"/>
          </a:xfrm>
        </p:grpSpPr>
        <p:cxnSp>
          <p:nvCxnSpPr>
            <p:cNvPr id="536" name="Google Shape;536;p19"/>
            <p:cNvCxnSpPr/>
            <p:nvPr/>
          </p:nvCxnSpPr>
          <p:spPr>
            <a:xfrm flipH="1">
              <a:off x="0" y="380999"/>
              <a:ext cx="2362199" cy="380999"/>
            </a:xfrm>
            <a:prstGeom prst="straightConnector1">
              <a:avLst/>
            </a:prstGeom>
            <a:noFill/>
            <a:ln w="12700" cap="flat" cmpd="sng">
              <a:solidFill>
                <a:srgbClr val="000000"/>
              </a:solidFill>
              <a:prstDash val="solid"/>
              <a:round/>
              <a:headEnd type="none" w="sm" len="sm"/>
              <a:tailEnd type="triangle" w="med" len="med"/>
            </a:ln>
          </p:spPr>
        </p:cxnSp>
        <p:cxnSp>
          <p:nvCxnSpPr>
            <p:cNvPr id="537" name="Google Shape;537;p19"/>
            <p:cNvCxnSpPr/>
            <p:nvPr/>
          </p:nvCxnSpPr>
          <p:spPr>
            <a:xfrm flipH="1">
              <a:off x="76199" y="0"/>
              <a:ext cx="4114800" cy="533399"/>
            </a:xfrm>
            <a:prstGeom prst="straightConnector1">
              <a:avLst/>
            </a:prstGeom>
            <a:noFill/>
            <a:ln w="12700" cap="flat" cmpd="sng">
              <a:solidFill>
                <a:srgbClr val="000000"/>
              </a:solidFill>
              <a:prstDash val="solid"/>
              <a:round/>
              <a:headEnd type="none" w="sm" len="sm"/>
              <a:tailEnd type="triangle" w="med" len="med"/>
            </a:ln>
          </p:spPr>
        </p:cxnSp>
        <p:sp>
          <p:nvSpPr>
            <p:cNvPr id="538" name="Google Shape;538;p19"/>
            <p:cNvSpPr/>
            <p:nvPr/>
          </p:nvSpPr>
          <p:spPr>
            <a:xfrm>
              <a:off x="2543175" y="228619"/>
              <a:ext cx="862048" cy="457195"/>
            </a:xfrm>
            <a:prstGeom prst="rect">
              <a:avLst/>
            </a:prstGeom>
            <a:noFill/>
            <a:ln>
              <a:noFill/>
            </a:ln>
          </p:spPr>
          <p:txBody>
            <a:bodyPr spcFirstLastPara="1" wrap="square" lIns="91400" tIns="45675" rIns="91400" bIns="45675" anchor="ctr"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ACK</a:t>
              </a:r>
              <a:endParaRPr sz="2400" b="0" i="0" u="none" strike="noStrike" cap="none">
                <a:solidFill>
                  <a:schemeClr val="dk1"/>
                </a:solidFill>
                <a:latin typeface="Times New Roman"/>
                <a:ea typeface="Times New Roman"/>
                <a:cs typeface="Times New Roman"/>
                <a:sym typeface="Times New Roman"/>
              </a:endParaRPr>
            </a:p>
          </p:txBody>
        </p:sp>
        <p:sp>
          <p:nvSpPr>
            <p:cNvPr id="539" name="Google Shape;539;p19"/>
            <p:cNvSpPr/>
            <p:nvPr/>
          </p:nvSpPr>
          <p:spPr>
            <a:xfrm>
              <a:off x="746124" y="533419"/>
              <a:ext cx="862048" cy="457195"/>
            </a:xfrm>
            <a:prstGeom prst="rect">
              <a:avLst/>
            </a:prstGeom>
            <a:noFill/>
            <a:ln>
              <a:noFill/>
            </a:ln>
          </p:spPr>
          <p:txBody>
            <a:bodyPr spcFirstLastPara="1" wrap="square" lIns="91400" tIns="45675" rIns="91400" bIns="45675" anchor="ctr"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ACK</a:t>
              </a:r>
              <a:endParaRPr sz="2400" b="0" i="0" u="none" strike="noStrike" cap="none">
                <a:solidFill>
                  <a:schemeClr val="dk1"/>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3"/>
                                        </p:tgtEl>
                                        <p:attrNameLst>
                                          <p:attrName>style.visibility</p:attrName>
                                        </p:attrNameLst>
                                      </p:cBhvr>
                                      <p:to>
                                        <p:strVal val="visible"/>
                                      </p:to>
                                    </p:set>
                                    <p:animEffect transition="in" filter="fade">
                                      <p:cBhvr>
                                        <p:cTn id="12" dur="500"/>
                                        <p:tgtEl>
                                          <p:spTgt spid="5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8"/>
                                        </p:tgtEl>
                                        <p:attrNameLst>
                                          <p:attrName>style.visibility</p:attrName>
                                        </p:attrNameLst>
                                      </p:cBhvr>
                                      <p:to>
                                        <p:strVal val="visible"/>
                                      </p:to>
                                    </p:set>
                                    <p:animEffect transition="in" filter="fade">
                                      <p:cBhvr>
                                        <p:cTn id="17" dur="500"/>
                                        <p:tgtEl>
                                          <p:spTgt spid="5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5"/>
                                        </p:tgtEl>
                                        <p:attrNameLst>
                                          <p:attrName>style.visibility</p:attrName>
                                        </p:attrNameLst>
                                      </p:cBhvr>
                                      <p:to>
                                        <p:strVal val="visible"/>
                                      </p:to>
                                    </p:set>
                                    <p:animEffect transition="in" filter="fade">
                                      <p:cBhvr>
                                        <p:cTn id="22"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37"/>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Summary</a:t>
            </a:r>
            <a:endParaRPr/>
          </a:p>
        </p:txBody>
      </p:sp>
      <p:sp>
        <p:nvSpPr>
          <p:cNvPr id="740" name="Google Shape;740;p37"/>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a:p>
          <a:p>
            <a:pPr marL="342900">
              <a:buSzPts val="3200"/>
              <a:buFont typeface="Calibri"/>
              <a:buChar char="•"/>
            </a:pPr>
            <a:r>
              <a:rPr lang="en-US"/>
              <a:t>MapReduce empowers user to distribute custom code for variety of data and computations</a:t>
            </a:r>
            <a:endParaRPr/>
          </a:p>
          <a:p>
            <a:pPr marL="342900" indent="-139700">
              <a:buSzPts val="3200"/>
              <a:buNone/>
            </a:pPr>
            <a:endParaRPr/>
          </a:p>
          <a:p>
            <a:pPr marL="342900">
              <a:buSzPts val="3200"/>
              <a:buFont typeface="Calibri"/>
              <a:buChar char="•"/>
            </a:pPr>
            <a:r>
              <a:rPr lang="en-US"/>
              <a:t>Framework hides complex functionality behind libraries</a:t>
            </a:r>
            <a:endParaRPr/>
          </a:p>
          <a:p>
            <a:pPr marL="342900" indent="-139700">
              <a:buSzPts val="3200"/>
              <a:buNone/>
            </a:pPr>
            <a:endParaRPr/>
          </a:p>
          <a:p>
            <a:pPr marL="342900">
              <a:buSzPts val="3200"/>
              <a:buFont typeface="Calibri"/>
              <a:buChar char="•"/>
            </a:pPr>
            <a:r>
              <a:rPr lang="en-US"/>
              <a:t>Abstractions hurt performance and limit expressiveness</a:t>
            </a:r>
            <a:endParaRPr/>
          </a:p>
        </p:txBody>
      </p:sp>
      <p:sp>
        <p:nvSpPr>
          <p:cNvPr id="741" name="Google Shape;741;p37"/>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38"/>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Overview</a:t>
            </a:r>
            <a:endParaRPr/>
          </a:p>
        </p:txBody>
      </p:sp>
      <p:sp>
        <p:nvSpPr>
          <p:cNvPr id="747" name="Google Shape;747;p38"/>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a:p>
          <a:p>
            <a:pPr marL="342900">
              <a:buSzPts val="3200"/>
              <a:buFont typeface="Calibri"/>
              <a:buChar char="•"/>
            </a:pPr>
            <a:r>
              <a:rPr lang="en-US"/>
              <a:t>Distributed Query Processing</a:t>
            </a:r>
            <a:endParaRPr/>
          </a:p>
          <a:p>
            <a:pPr marL="342900" indent="-215900">
              <a:buSzPts val="2000"/>
              <a:buNone/>
            </a:pPr>
            <a:endParaRPr sz="2000"/>
          </a:p>
          <a:p>
            <a:pPr marL="342900">
              <a:buSzPts val="3200"/>
              <a:buFont typeface="Calibri"/>
              <a:buChar char="•"/>
            </a:pPr>
            <a:r>
              <a:rPr lang="en-US"/>
              <a:t>MapReduce model</a:t>
            </a:r>
            <a:endParaRPr/>
          </a:p>
          <a:p>
            <a:pPr marL="342900" indent="-215900">
              <a:buSzPts val="2000"/>
              <a:buNone/>
            </a:pPr>
            <a:endParaRPr sz="2000"/>
          </a:p>
          <a:p>
            <a:pPr marL="342900">
              <a:buSzPts val="3200"/>
              <a:buFont typeface="Calibri"/>
              <a:buChar char="•"/>
            </a:pPr>
            <a:r>
              <a:rPr lang="en-US" b="1"/>
              <a:t>Dataflow model in Spark</a:t>
            </a:r>
            <a:endParaRPr b="1"/>
          </a:p>
          <a:p>
            <a:pPr marL="0" indent="0">
              <a:buSzPts val="2000"/>
              <a:buNone/>
            </a:pPr>
            <a:endParaRPr sz="2000"/>
          </a:p>
          <a:p>
            <a:pPr marL="342900">
              <a:buSzPts val="3200"/>
              <a:buFont typeface="Calibri"/>
              <a:buChar char="•"/>
            </a:pPr>
            <a:r>
              <a:rPr lang="en-US"/>
              <a:t>Optimizing Large-scale Processing</a:t>
            </a:r>
            <a:endParaRPr/>
          </a:p>
          <a:p>
            <a:pPr marL="342900" indent="-139700">
              <a:buSzPts val="3200"/>
              <a:buNone/>
            </a:pPr>
            <a:endParaRPr/>
          </a:p>
          <a:p>
            <a:pPr marL="342900" indent="-139700">
              <a:buSzPts val="3200"/>
              <a:buNone/>
            </a:pPr>
            <a:endParaRPr/>
          </a:p>
        </p:txBody>
      </p:sp>
      <p:sp>
        <p:nvSpPr>
          <p:cNvPr id="748" name="Google Shape;748;p38"/>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39"/>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The data flow model</a:t>
            </a:r>
            <a:endParaRPr/>
          </a:p>
        </p:txBody>
      </p:sp>
      <p:sp>
        <p:nvSpPr>
          <p:cNvPr id="755" name="Google Shape;755;p39"/>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a:t>Construction goals</a:t>
            </a:r>
            <a:endParaRPr/>
          </a:p>
          <a:p>
            <a:pPr marL="742950" lvl="1" indent="-285750">
              <a:buSzPts val="2400"/>
              <a:buFont typeface="Calibri"/>
              <a:buChar char="–"/>
            </a:pPr>
            <a:r>
              <a:rPr lang="en-US"/>
              <a:t>Improve expressiveness and extensibility of model</a:t>
            </a:r>
            <a:endParaRPr/>
          </a:p>
          <a:p>
            <a:pPr marL="742950" lvl="1" indent="-285750">
              <a:buSzPts val="2400"/>
              <a:buFont typeface="Calibri"/>
              <a:buChar char="–"/>
            </a:pPr>
            <a:r>
              <a:rPr lang="en-US"/>
              <a:t>Make coding easier: strive for high-level code</a:t>
            </a:r>
            <a:endParaRPr/>
          </a:p>
          <a:p>
            <a:pPr marL="742950" lvl="1" indent="-285750">
              <a:buSzPts val="2400"/>
              <a:buFont typeface="Calibri"/>
              <a:buChar char="–"/>
            </a:pPr>
            <a:r>
              <a:rPr lang="en-US"/>
              <a:t>Enable additional optimizations</a:t>
            </a:r>
            <a:endParaRPr/>
          </a:p>
          <a:p>
            <a:pPr marL="742950" lvl="1" indent="-285750">
              <a:buSzPts val="2400"/>
              <a:buFont typeface="Calibri"/>
              <a:buChar char="–"/>
            </a:pPr>
            <a:r>
              <a:rPr lang="en-US"/>
              <a:t>Improve performance by better utilizing the hardware</a:t>
            </a:r>
            <a:endParaRPr/>
          </a:p>
          <a:p>
            <a:pPr marL="342900" indent="-139700">
              <a:buSzPts val="3200"/>
              <a:buNone/>
            </a:pPr>
            <a:endParaRPr/>
          </a:p>
          <a:p>
            <a:pPr marL="342900">
              <a:buSzPts val="3200"/>
              <a:buFont typeface="Calibri"/>
              <a:buChar char="•"/>
            </a:pPr>
            <a:r>
              <a:rPr lang="en-US"/>
              <a:t>Representative examples</a:t>
            </a:r>
            <a:endParaRPr/>
          </a:p>
          <a:p>
            <a:pPr marL="742950" lvl="1" indent="-133350">
              <a:buSzPts val="2400"/>
              <a:buNone/>
            </a:pPr>
            <a:endParaRPr/>
          </a:p>
        </p:txBody>
      </p:sp>
      <p:sp>
        <p:nvSpPr>
          <p:cNvPr id="756" name="Google Shape;756;p39"/>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42</a:t>
            </a:fld>
            <a:endParaRPr/>
          </a:p>
        </p:txBody>
      </p:sp>
      <p:pic>
        <p:nvPicPr>
          <p:cNvPr id="757" name="Google Shape;757;p39"/>
          <p:cNvPicPr preferRelativeResize="0"/>
          <p:nvPr/>
        </p:nvPicPr>
        <p:blipFill rotWithShape="1">
          <a:blip r:embed="rId3">
            <a:alphaModFix/>
          </a:blip>
          <a:srcRect/>
          <a:stretch/>
        </p:blipFill>
        <p:spPr>
          <a:xfrm>
            <a:off x="2135560" y="5128818"/>
            <a:ext cx="2376264" cy="1267341"/>
          </a:xfrm>
          <a:prstGeom prst="rect">
            <a:avLst/>
          </a:prstGeom>
          <a:noFill/>
          <a:ln>
            <a:noFill/>
          </a:ln>
        </p:spPr>
      </p:pic>
      <p:sp>
        <p:nvSpPr>
          <p:cNvPr id="758" name="Google Shape;758;p39"/>
          <p:cNvSpPr txBox="1"/>
          <p:nvPr/>
        </p:nvSpPr>
        <p:spPr>
          <a:xfrm>
            <a:off x="9169989" y="5397651"/>
            <a:ext cx="1516762" cy="1200329"/>
          </a:xfrm>
          <a:prstGeom prst="rect">
            <a:avLst/>
          </a:prstGeom>
          <a:noFill/>
          <a:ln>
            <a:noFill/>
          </a:ln>
        </p:spPr>
        <p:txBody>
          <a:bodyPr spcFirstLastPara="1" wrap="square" lIns="91425" tIns="45700" rIns="91425" bIns="45700" anchor="t" anchorCtr="0">
            <a:spAutoFit/>
          </a:bodyPr>
          <a:lstStyle/>
          <a:p>
            <a:pPr algn="ctr"/>
            <a:r>
              <a:rPr lang="en-US" sz="3600">
                <a:solidFill>
                  <a:srgbClr val="974806"/>
                </a:solidFill>
                <a:latin typeface="Calibri"/>
                <a:ea typeface="Calibri"/>
                <a:cs typeface="Calibri"/>
                <a:sym typeface="Calibri"/>
              </a:rPr>
              <a:t>Google</a:t>
            </a:r>
            <a:endParaRPr sz="2400">
              <a:solidFill>
                <a:schemeClr val="dk1"/>
              </a:solidFill>
              <a:latin typeface="Calibri"/>
              <a:ea typeface="Calibri"/>
              <a:cs typeface="Calibri"/>
              <a:sym typeface="Calibri"/>
            </a:endParaRPr>
          </a:p>
          <a:p>
            <a:pPr algn="ctr"/>
            <a:r>
              <a:rPr lang="en-US" sz="3600">
                <a:solidFill>
                  <a:srgbClr val="974806"/>
                </a:solidFill>
                <a:latin typeface="Calibri"/>
                <a:ea typeface="Calibri"/>
                <a:cs typeface="Calibri"/>
                <a:sym typeface="Calibri"/>
              </a:rPr>
              <a:t>Pregel</a:t>
            </a:r>
            <a:endParaRPr sz="2400">
              <a:solidFill>
                <a:schemeClr val="dk1"/>
              </a:solidFill>
              <a:latin typeface="Calibri"/>
              <a:ea typeface="Calibri"/>
              <a:cs typeface="Calibri"/>
              <a:sym typeface="Calibri"/>
            </a:endParaRPr>
          </a:p>
        </p:txBody>
      </p:sp>
      <p:sp>
        <p:nvSpPr>
          <p:cNvPr id="759" name="Google Shape;759;p39"/>
          <p:cNvSpPr txBox="1"/>
          <p:nvPr/>
        </p:nvSpPr>
        <p:spPr>
          <a:xfrm>
            <a:off x="7002138" y="5421697"/>
            <a:ext cx="1996700" cy="1200329"/>
          </a:xfrm>
          <a:prstGeom prst="rect">
            <a:avLst/>
          </a:prstGeom>
          <a:noFill/>
          <a:ln>
            <a:noFill/>
          </a:ln>
        </p:spPr>
        <p:txBody>
          <a:bodyPr spcFirstLastPara="1" wrap="square" lIns="91425" tIns="45700" rIns="91425" bIns="45700" anchor="t" anchorCtr="0">
            <a:spAutoFit/>
          </a:bodyPr>
          <a:lstStyle/>
          <a:p>
            <a:pPr algn="ctr"/>
            <a:r>
              <a:rPr lang="en-US" sz="3600">
                <a:solidFill>
                  <a:srgbClr val="974806"/>
                </a:solidFill>
                <a:latin typeface="Calibri"/>
                <a:ea typeface="Calibri"/>
                <a:cs typeface="Calibri"/>
                <a:sym typeface="Calibri"/>
              </a:rPr>
              <a:t>Microsoft</a:t>
            </a:r>
            <a:endParaRPr sz="2400">
              <a:solidFill>
                <a:schemeClr val="dk1"/>
              </a:solidFill>
              <a:latin typeface="Calibri"/>
              <a:ea typeface="Calibri"/>
              <a:cs typeface="Calibri"/>
              <a:sym typeface="Calibri"/>
            </a:endParaRPr>
          </a:p>
          <a:p>
            <a:pPr algn="ctr"/>
            <a:r>
              <a:rPr lang="en-US" sz="3600">
                <a:solidFill>
                  <a:srgbClr val="974806"/>
                </a:solidFill>
                <a:latin typeface="Calibri"/>
                <a:ea typeface="Calibri"/>
                <a:cs typeface="Calibri"/>
                <a:sym typeface="Calibri"/>
              </a:rPr>
              <a:t>Dryad</a:t>
            </a:r>
            <a:endParaRPr sz="2400">
              <a:solidFill>
                <a:schemeClr val="dk1"/>
              </a:solidFill>
              <a:latin typeface="Calibri"/>
              <a:ea typeface="Calibri"/>
              <a:cs typeface="Calibri"/>
              <a:sym typeface="Calibri"/>
            </a:endParaRPr>
          </a:p>
        </p:txBody>
      </p:sp>
      <p:pic>
        <p:nvPicPr>
          <p:cNvPr id="760" name="Google Shape;760;p39"/>
          <p:cNvPicPr preferRelativeResize="0"/>
          <p:nvPr/>
        </p:nvPicPr>
        <p:blipFill rotWithShape="1">
          <a:blip r:embed="rId4">
            <a:alphaModFix/>
          </a:blip>
          <a:srcRect/>
          <a:stretch/>
        </p:blipFill>
        <p:spPr>
          <a:xfrm>
            <a:off x="5515667" y="4869160"/>
            <a:ext cx="1090284" cy="1291403"/>
          </a:xfrm>
          <a:prstGeom prst="rect">
            <a:avLst/>
          </a:prstGeom>
          <a:noFill/>
          <a:ln>
            <a:noFill/>
          </a:ln>
        </p:spPr>
      </p:pic>
      <p:sp>
        <p:nvSpPr>
          <p:cNvPr id="761" name="Google Shape;761;p39"/>
          <p:cNvSpPr txBox="1"/>
          <p:nvPr/>
        </p:nvSpPr>
        <p:spPr>
          <a:xfrm>
            <a:off x="4534694" y="5924970"/>
            <a:ext cx="2806820" cy="646331"/>
          </a:xfrm>
          <a:prstGeom prst="rect">
            <a:avLst/>
          </a:prstGeom>
          <a:noFill/>
          <a:ln>
            <a:noFill/>
          </a:ln>
        </p:spPr>
        <p:txBody>
          <a:bodyPr spcFirstLastPara="1" wrap="square" lIns="91425" tIns="45700" rIns="91425" bIns="45700" anchor="t" anchorCtr="0">
            <a:spAutoFit/>
          </a:bodyPr>
          <a:lstStyle/>
          <a:p>
            <a:pPr algn="ctr"/>
            <a:r>
              <a:rPr lang="en-US" sz="3600">
                <a:solidFill>
                  <a:srgbClr val="974806"/>
                </a:solidFill>
                <a:latin typeface="Calibri"/>
                <a:ea typeface="Calibri"/>
                <a:cs typeface="Calibri"/>
                <a:sym typeface="Calibri"/>
              </a:rPr>
              <a:t>Apache Pig</a:t>
            </a:r>
            <a:endParaRPr sz="2400">
              <a:solidFill>
                <a:schemeClr val="dk1"/>
              </a:solidFill>
              <a:latin typeface="Calibri"/>
              <a:ea typeface="Calibri"/>
              <a:cs typeface="Calibri"/>
              <a:sym typeface="Calibri"/>
            </a:endParaRPr>
          </a:p>
        </p:txBody>
      </p:sp>
      <p:sp>
        <p:nvSpPr>
          <p:cNvPr id="762" name="Google Shape;762;p39"/>
          <p:cNvSpPr/>
          <p:nvPr/>
        </p:nvSpPr>
        <p:spPr>
          <a:xfrm>
            <a:off x="1524001" y="4869159"/>
            <a:ext cx="3255981" cy="1787646"/>
          </a:xfrm>
          <a:prstGeom prst="rect">
            <a:avLst/>
          </a:prstGeom>
          <a:noFill/>
          <a:ln w="603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40"/>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Resilient Distributed Datasets (RDD)</a:t>
            </a:r>
            <a:endParaRPr/>
          </a:p>
        </p:txBody>
      </p:sp>
      <p:sp>
        <p:nvSpPr>
          <p:cNvPr id="769" name="Google Shape;769;p40"/>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Clr>
                <a:srgbClr val="6F2529"/>
              </a:buClr>
              <a:buSzPts val="3200"/>
              <a:buFont typeface="Calibri"/>
              <a:buChar char="•"/>
            </a:pPr>
            <a:r>
              <a:rPr lang="en-US" dirty="0">
                <a:solidFill>
                  <a:srgbClr val="6F2529"/>
                </a:solidFill>
              </a:rPr>
              <a:t>Distributed</a:t>
            </a:r>
            <a:r>
              <a:rPr lang="en-US" dirty="0"/>
              <a:t>, </a:t>
            </a:r>
            <a:r>
              <a:rPr lang="en-US" dirty="0">
                <a:solidFill>
                  <a:schemeClr val="accent1"/>
                </a:solidFill>
              </a:rPr>
              <a:t>fault-tolerant </a:t>
            </a:r>
            <a:r>
              <a:rPr lang="en-US" dirty="0"/>
              <a:t>collections of elements that </a:t>
            </a:r>
            <a:r>
              <a:rPr lang="en-US" dirty="0">
                <a:solidFill>
                  <a:srgbClr val="4F6128"/>
                </a:solidFill>
              </a:rPr>
              <a:t>can be operated in parallel</a:t>
            </a:r>
            <a:endParaRPr dirty="0"/>
          </a:p>
          <a:p>
            <a:pPr marL="342900">
              <a:buSzPts val="3200"/>
              <a:buFont typeface="Calibri"/>
              <a:buChar char="•"/>
            </a:pPr>
            <a:r>
              <a:rPr lang="en-US" dirty="0"/>
              <a:t>Created by</a:t>
            </a:r>
            <a:endParaRPr dirty="0"/>
          </a:p>
          <a:p>
            <a:pPr marL="742950" lvl="1" indent="-285750">
              <a:buSzPts val="2400"/>
              <a:buFont typeface="Calibri"/>
              <a:buChar char="–"/>
            </a:pPr>
            <a:r>
              <a:rPr lang="en-US" dirty="0"/>
              <a:t>Loading of data from stable storage, e.g., from HDFS</a:t>
            </a:r>
            <a:endParaRPr dirty="0"/>
          </a:p>
          <a:p>
            <a:pPr marL="742950" lvl="1" indent="-285750">
              <a:buSzPts val="2400"/>
              <a:buFont typeface="Calibri"/>
              <a:buChar char="–"/>
            </a:pPr>
            <a:r>
              <a:rPr lang="en-US" dirty="0"/>
              <a:t>Manipulation of existing RDDs</a:t>
            </a:r>
            <a:endParaRPr dirty="0"/>
          </a:p>
          <a:p>
            <a:pPr marL="342900">
              <a:buSzPts val="3200"/>
              <a:buFont typeface="Calibri"/>
              <a:buChar char="•"/>
            </a:pPr>
            <a:r>
              <a:rPr lang="en-US" dirty="0"/>
              <a:t>Core properties</a:t>
            </a:r>
            <a:endParaRPr dirty="0"/>
          </a:p>
          <a:p>
            <a:pPr marL="742950" lvl="1" indent="-285750">
              <a:buSzPts val="2400"/>
              <a:buFont typeface="Calibri"/>
              <a:buChar char="–"/>
            </a:pPr>
            <a:r>
              <a:rPr lang="en-US" dirty="0"/>
              <a:t>Immutable</a:t>
            </a:r>
            <a:endParaRPr dirty="0"/>
          </a:p>
          <a:p>
            <a:pPr marL="742950" lvl="1" indent="-285750">
              <a:buSzPts val="2400"/>
              <a:buFont typeface="Calibri"/>
              <a:buChar char="–"/>
            </a:pPr>
            <a:r>
              <a:rPr lang="en-US" dirty="0"/>
              <a:t>Distributed</a:t>
            </a:r>
            <a:endParaRPr dirty="0"/>
          </a:p>
          <a:p>
            <a:pPr marL="742950" lvl="1" indent="-285750">
              <a:buSzPts val="2400"/>
              <a:buFont typeface="Calibri"/>
              <a:buChar char="–"/>
            </a:pPr>
            <a:r>
              <a:rPr lang="en-US" dirty="0"/>
              <a:t>Lazily evaluated</a:t>
            </a:r>
            <a:endParaRPr dirty="0"/>
          </a:p>
          <a:p>
            <a:pPr marL="742950" lvl="1" indent="-285750">
              <a:buSzPts val="2400"/>
              <a:buFont typeface="Calibri"/>
              <a:buChar char="–"/>
            </a:pPr>
            <a:r>
              <a:rPr lang="en-US" dirty="0"/>
              <a:t>Cacheable: by default, stored in memory!</a:t>
            </a:r>
            <a:endParaRPr dirty="0"/>
          </a:p>
          <a:p>
            <a:pPr marL="742950" lvl="1" indent="-285750">
              <a:buSzPts val="2400"/>
              <a:buFont typeface="Calibri"/>
              <a:buChar char="–"/>
            </a:pPr>
            <a:r>
              <a:rPr lang="en-US" dirty="0"/>
              <a:t>Replicated </a:t>
            </a:r>
            <a:r>
              <a:rPr lang="en-US" b="1" i="1" dirty="0"/>
              <a:t>on request</a:t>
            </a:r>
            <a:endParaRPr b="1" dirty="0"/>
          </a:p>
        </p:txBody>
      </p:sp>
      <p:sp>
        <p:nvSpPr>
          <p:cNvPr id="770" name="Google Shape;770;p40"/>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41"/>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Resilient Distributed Datasets (2)</a:t>
            </a:r>
            <a:endParaRPr/>
          </a:p>
        </p:txBody>
      </p:sp>
      <p:sp>
        <p:nvSpPr>
          <p:cNvPr id="777" name="Google Shape;777;p41"/>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4000"/>
              <a:buFont typeface="Calibri"/>
              <a:buChar char="•"/>
            </a:pPr>
            <a:r>
              <a:rPr lang="en-US" sz="4000"/>
              <a:t>RDDs contain</a:t>
            </a:r>
            <a:endParaRPr/>
          </a:p>
          <a:p>
            <a:pPr marL="742950" lvl="1" indent="-285750">
              <a:buSzPts val="3200"/>
              <a:buFont typeface="Calibri"/>
              <a:buChar char="–"/>
            </a:pPr>
            <a:r>
              <a:rPr lang="en-US" sz="3200"/>
              <a:t>Details about the data</a:t>
            </a:r>
            <a:endParaRPr/>
          </a:p>
          <a:p>
            <a:pPr marL="1143000" lvl="2" indent="-228600">
              <a:buSzPts val="2800"/>
              <a:buFont typeface="Calibri"/>
              <a:buChar char="•"/>
            </a:pPr>
            <a:r>
              <a:rPr lang="en-US" sz="2800"/>
              <a:t>Data location, or data itself</a:t>
            </a:r>
            <a:endParaRPr/>
          </a:p>
          <a:p>
            <a:pPr marL="742950" lvl="1" indent="-285750">
              <a:buSzPts val="3200"/>
              <a:buFont typeface="Calibri"/>
              <a:buChar char="–"/>
            </a:pPr>
            <a:r>
              <a:rPr lang="en-US" sz="3200"/>
              <a:t>Lineage (history) information to enable recreating a lost split of an RDD</a:t>
            </a:r>
            <a:endParaRPr/>
          </a:p>
          <a:p>
            <a:pPr marL="1143000" lvl="2" indent="-228600">
              <a:buClr>
                <a:schemeClr val="accent1"/>
              </a:buClr>
              <a:buSzPts val="2800"/>
              <a:buFont typeface="Calibri"/>
              <a:buChar char="•"/>
            </a:pPr>
            <a:r>
              <a:rPr lang="en-US" sz="2800">
                <a:solidFill>
                  <a:schemeClr val="accent1"/>
                </a:solidFill>
              </a:rPr>
              <a:t>Dependencies from other RDDs</a:t>
            </a:r>
            <a:endParaRPr/>
          </a:p>
          <a:p>
            <a:pPr marL="1143000" lvl="2" indent="-228600">
              <a:buClr>
                <a:srgbClr val="FF0000"/>
              </a:buClr>
              <a:buSzPts val="2800"/>
              <a:buFont typeface="Calibri"/>
              <a:buChar char="•"/>
            </a:pPr>
            <a:r>
              <a:rPr lang="en-US" sz="2800">
                <a:solidFill>
                  <a:srgbClr val="FF0000"/>
                </a:solidFill>
              </a:rPr>
              <a:t>Functions/transformations</a:t>
            </a:r>
            <a:endParaRPr/>
          </a:p>
          <a:p>
            <a:pPr marL="1143000" lvl="2" indent="-228600">
              <a:buSzPts val="2800"/>
              <a:buFont typeface="Calibri"/>
              <a:buChar char="•"/>
            </a:pPr>
            <a:r>
              <a:rPr lang="en-US" sz="2800"/>
              <a:t>E.g., </a:t>
            </a:r>
            <a:br>
              <a:rPr lang="en-US" sz="2800"/>
            </a:br>
            <a:r>
              <a:rPr lang="en-US" sz="2800"/>
              <a:t>RDD1=sc.textFile("hdfs://...");</a:t>
            </a:r>
            <a:br>
              <a:rPr lang="en-US" sz="2800"/>
            </a:br>
            <a:r>
              <a:rPr lang="en-US" sz="2800"/>
              <a:t>RDD2=</a:t>
            </a:r>
            <a:r>
              <a:rPr lang="en-US" sz="2800">
                <a:solidFill>
                  <a:schemeClr val="accent1"/>
                </a:solidFill>
              </a:rPr>
              <a:t>RDD1</a:t>
            </a:r>
            <a:r>
              <a:rPr lang="en-US" sz="2800"/>
              <a:t>.</a:t>
            </a:r>
            <a:r>
              <a:rPr lang="en-US" sz="2800">
                <a:solidFill>
                  <a:srgbClr val="FF0000"/>
                </a:solidFill>
              </a:rPr>
              <a:t>filter</a:t>
            </a:r>
            <a:r>
              <a:rPr lang="en-US" sz="2800"/>
              <a:t>(…); </a:t>
            </a:r>
            <a:br>
              <a:rPr lang="en-US" sz="2800"/>
            </a:br>
            <a:r>
              <a:rPr lang="en-US" sz="2800"/>
              <a:t>RDD3=</a:t>
            </a:r>
            <a:r>
              <a:rPr lang="en-US" sz="2800">
                <a:solidFill>
                  <a:schemeClr val="accent1"/>
                </a:solidFill>
              </a:rPr>
              <a:t>RDD2</a:t>
            </a:r>
            <a:r>
              <a:rPr lang="en-US" sz="2800"/>
              <a:t>.</a:t>
            </a:r>
            <a:r>
              <a:rPr lang="en-US" sz="2800">
                <a:solidFill>
                  <a:srgbClr val="FF0000"/>
                </a:solidFill>
              </a:rPr>
              <a:t>map</a:t>
            </a:r>
            <a:r>
              <a:rPr lang="en-US" sz="2800"/>
              <a:t>(…); </a:t>
            </a:r>
            <a:br>
              <a:rPr lang="en-US" sz="2800"/>
            </a:br>
            <a:r>
              <a:rPr lang="en-US" sz="2800"/>
              <a:t>res=</a:t>
            </a:r>
            <a:r>
              <a:rPr lang="en-US" sz="2800">
                <a:solidFill>
                  <a:schemeClr val="accent1"/>
                </a:solidFill>
              </a:rPr>
              <a:t>RDD3</a:t>
            </a:r>
            <a:r>
              <a:rPr lang="en-US" sz="2800"/>
              <a:t>.</a:t>
            </a:r>
            <a:r>
              <a:rPr lang="en-US" sz="2800">
                <a:solidFill>
                  <a:srgbClr val="FF0000"/>
                </a:solidFill>
              </a:rPr>
              <a:t>reduce</a:t>
            </a:r>
            <a:r>
              <a:rPr lang="en-US" sz="2800"/>
              <a:t>(…)</a:t>
            </a:r>
            <a:endParaRPr/>
          </a:p>
          <a:p>
            <a:pPr marL="342900" indent="-76200">
              <a:buSzPts val="4200"/>
              <a:buNone/>
            </a:pPr>
            <a:endParaRPr sz="4200"/>
          </a:p>
          <a:p>
            <a:pPr marL="1143000" lvl="2" indent="-50800">
              <a:buSzPts val="2800"/>
              <a:buNone/>
            </a:pPr>
            <a:endParaRPr sz="2800"/>
          </a:p>
        </p:txBody>
      </p:sp>
      <p:sp>
        <p:nvSpPr>
          <p:cNvPr id="778" name="Google Shape;778;p41"/>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42"/>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Dataflow and RDDs in Spark</a:t>
            </a:r>
            <a:endParaRPr/>
          </a:p>
        </p:txBody>
      </p:sp>
      <p:sp>
        <p:nvSpPr>
          <p:cNvPr id="785" name="Google Shape;785;p42"/>
          <p:cNvSpPr txBox="1">
            <a:spLocks noGrp="1"/>
          </p:cNvSpPr>
          <p:nvPr>
            <p:ph type="body" idx="1"/>
          </p:nvPr>
        </p:nvSpPr>
        <p:spPr>
          <a:xfrm>
            <a:off x="609599" y="1219200"/>
            <a:ext cx="11184468" cy="4906962"/>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dirty="0"/>
              <a:t>Spark’s dataflow programming </a:t>
            </a:r>
            <a:r>
              <a:rPr lang="en-US" dirty="0">
                <a:solidFill>
                  <a:srgbClr val="6F2529"/>
                </a:solidFill>
              </a:rPr>
              <a:t>is based on RDDs</a:t>
            </a:r>
            <a:endParaRPr dirty="0"/>
          </a:p>
          <a:p>
            <a:pPr marL="342900">
              <a:buSzPts val="3200"/>
              <a:buFont typeface="Calibri"/>
              <a:buChar char="•"/>
            </a:pPr>
            <a:r>
              <a:rPr lang="en-US" dirty="0"/>
              <a:t>RDDs: a read-only collection of objects that is partitioned across a set of machines</a:t>
            </a:r>
            <a:endParaRPr dirty="0"/>
          </a:p>
          <a:p>
            <a:pPr marL="342900">
              <a:buSzPts val="3200"/>
              <a:buFont typeface="Calibri"/>
              <a:buChar char="•"/>
            </a:pPr>
            <a:r>
              <a:rPr lang="en-US" dirty="0"/>
              <a:t>RDDs support two operations</a:t>
            </a:r>
            <a:endParaRPr dirty="0"/>
          </a:p>
          <a:p>
            <a:pPr marL="742950" lvl="1" indent="-285750">
              <a:buClr>
                <a:srgbClr val="6F2529"/>
              </a:buClr>
              <a:buSzPts val="2400"/>
              <a:buFont typeface="Calibri"/>
              <a:buChar char="–"/>
            </a:pPr>
            <a:r>
              <a:rPr lang="en-US" dirty="0">
                <a:solidFill>
                  <a:srgbClr val="6F2529"/>
                </a:solidFill>
              </a:rPr>
              <a:t>Transformations</a:t>
            </a:r>
            <a:r>
              <a:rPr lang="en-US" dirty="0"/>
              <a:t>: operations that compute new RDD from existing one</a:t>
            </a:r>
            <a:endParaRPr dirty="0"/>
          </a:p>
          <a:p>
            <a:pPr marL="1143000" lvl="2" indent="-228600">
              <a:buFont typeface="Calibri"/>
              <a:buChar char="•"/>
            </a:pPr>
            <a:r>
              <a:rPr lang="en-US" dirty="0"/>
              <a:t>e.g. map, </a:t>
            </a:r>
            <a:r>
              <a:rPr lang="en-US" dirty="0" err="1"/>
              <a:t>flatMap</a:t>
            </a:r>
            <a:r>
              <a:rPr lang="en-US" dirty="0"/>
              <a:t>, filter, joins, … </a:t>
            </a:r>
            <a:endParaRPr dirty="0"/>
          </a:p>
          <a:p>
            <a:pPr marL="742950" lvl="1" indent="-285750">
              <a:buClr>
                <a:srgbClr val="6F2529"/>
              </a:buClr>
              <a:buSzPts val="2400"/>
              <a:buFont typeface="Calibri"/>
              <a:buChar char="–"/>
            </a:pPr>
            <a:r>
              <a:rPr lang="en-US" dirty="0">
                <a:solidFill>
                  <a:srgbClr val="6F2529"/>
                </a:solidFill>
              </a:rPr>
              <a:t>Actions</a:t>
            </a:r>
            <a:r>
              <a:rPr lang="en-US" dirty="0"/>
              <a:t>: return a value to the user’s ”main function” (driver)</a:t>
            </a:r>
            <a:endParaRPr dirty="0"/>
          </a:p>
          <a:p>
            <a:pPr marL="1143000" lvl="2" indent="-228600">
              <a:buFont typeface="Calibri"/>
              <a:buChar char="•"/>
            </a:pPr>
            <a:r>
              <a:rPr lang="en-US" dirty="0"/>
              <a:t>e.g. count, collect, …</a:t>
            </a:r>
            <a:endParaRPr dirty="0"/>
          </a:p>
          <a:p>
            <a:pPr marL="342900">
              <a:buSzPts val="3200"/>
              <a:buFont typeface="Calibri"/>
              <a:buChar char="•"/>
            </a:pPr>
            <a:r>
              <a:rPr lang="en-US" dirty="0"/>
              <a:t>RDD transformations compose a DAG</a:t>
            </a:r>
            <a:endParaRPr dirty="0"/>
          </a:p>
        </p:txBody>
      </p:sp>
      <p:sp>
        <p:nvSpPr>
          <p:cNvPr id="786" name="Google Shape;786;p42"/>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45</a:t>
            </a:fld>
            <a:endParaRPr/>
          </a:p>
        </p:txBody>
      </p:sp>
      <p:sp>
        <p:nvSpPr>
          <p:cNvPr id="787" name="Google Shape;787;p42"/>
          <p:cNvSpPr/>
          <p:nvPr/>
        </p:nvSpPr>
        <p:spPr>
          <a:xfrm>
            <a:off x="2367408" y="5555629"/>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textfile</a:t>
            </a:r>
            <a:endParaRPr sz="2400">
              <a:solidFill>
                <a:schemeClr val="lt1"/>
              </a:solidFill>
              <a:latin typeface="Calibri"/>
              <a:ea typeface="Calibri"/>
              <a:cs typeface="Calibri"/>
              <a:sym typeface="Calibri"/>
            </a:endParaRPr>
          </a:p>
        </p:txBody>
      </p:sp>
      <p:sp>
        <p:nvSpPr>
          <p:cNvPr id="788" name="Google Shape;788;p42"/>
          <p:cNvSpPr/>
          <p:nvPr/>
        </p:nvSpPr>
        <p:spPr>
          <a:xfrm>
            <a:off x="3839616" y="5555629"/>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flatMap</a:t>
            </a:r>
            <a:endParaRPr sz="2400">
              <a:solidFill>
                <a:schemeClr val="lt1"/>
              </a:solidFill>
              <a:latin typeface="Calibri"/>
              <a:ea typeface="Calibri"/>
              <a:cs typeface="Calibri"/>
              <a:sym typeface="Calibri"/>
            </a:endParaRPr>
          </a:p>
        </p:txBody>
      </p:sp>
      <p:sp>
        <p:nvSpPr>
          <p:cNvPr id="789" name="Google Shape;789;p42"/>
          <p:cNvSpPr/>
          <p:nvPr/>
        </p:nvSpPr>
        <p:spPr>
          <a:xfrm>
            <a:off x="5311824" y="5555630"/>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filter</a:t>
            </a:r>
            <a:endParaRPr sz="2400">
              <a:solidFill>
                <a:schemeClr val="lt1"/>
              </a:solidFill>
              <a:latin typeface="Calibri"/>
              <a:ea typeface="Calibri"/>
              <a:cs typeface="Calibri"/>
              <a:sym typeface="Calibri"/>
            </a:endParaRPr>
          </a:p>
        </p:txBody>
      </p:sp>
      <p:sp>
        <p:nvSpPr>
          <p:cNvPr id="790" name="Google Shape;790;p42"/>
          <p:cNvSpPr/>
          <p:nvPr/>
        </p:nvSpPr>
        <p:spPr>
          <a:xfrm>
            <a:off x="6784032" y="5805265"/>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join</a:t>
            </a:r>
            <a:endParaRPr sz="2400">
              <a:solidFill>
                <a:schemeClr val="lt1"/>
              </a:solidFill>
              <a:latin typeface="Calibri"/>
              <a:ea typeface="Calibri"/>
              <a:cs typeface="Calibri"/>
              <a:sym typeface="Calibri"/>
            </a:endParaRPr>
          </a:p>
        </p:txBody>
      </p:sp>
      <p:sp>
        <p:nvSpPr>
          <p:cNvPr id="791" name="Google Shape;791;p42"/>
          <p:cNvSpPr/>
          <p:nvPr/>
        </p:nvSpPr>
        <p:spPr>
          <a:xfrm>
            <a:off x="3839616" y="6105994"/>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textfile</a:t>
            </a:r>
            <a:endParaRPr sz="2400">
              <a:solidFill>
                <a:schemeClr val="lt1"/>
              </a:solidFill>
              <a:latin typeface="Calibri"/>
              <a:ea typeface="Calibri"/>
              <a:cs typeface="Calibri"/>
              <a:sym typeface="Calibri"/>
            </a:endParaRPr>
          </a:p>
        </p:txBody>
      </p:sp>
      <p:sp>
        <p:nvSpPr>
          <p:cNvPr id="792" name="Google Shape;792;p42"/>
          <p:cNvSpPr/>
          <p:nvPr/>
        </p:nvSpPr>
        <p:spPr>
          <a:xfrm>
            <a:off x="5311824" y="6105994"/>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flatMap</a:t>
            </a:r>
            <a:endParaRPr sz="2400">
              <a:solidFill>
                <a:schemeClr val="lt1"/>
              </a:solidFill>
              <a:latin typeface="Calibri"/>
              <a:ea typeface="Calibri"/>
              <a:cs typeface="Calibri"/>
              <a:sym typeface="Calibri"/>
            </a:endParaRPr>
          </a:p>
        </p:txBody>
      </p:sp>
      <p:cxnSp>
        <p:nvCxnSpPr>
          <p:cNvPr id="793" name="Google Shape;793;p42"/>
          <p:cNvCxnSpPr>
            <a:stCxn id="787" idx="3"/>
            <a:endCxn id="788" idx="1"/>
          </p:cNvCxnSpPr>
          <p:nvPr/>
        </p:nvCxnSpPr>
        <p:spPr>
          <a:xfrm>
            <a:off x="3591544" y="5775609"/>
            <a:ext cx="248100" cy="0"/>
          </a:xfrm>
          <a:prstGeom prst="straightConnector1">
            <a:avLst/>
          </a:prstGeom>
          <a:noFill/>
          <a:ln w="38100" cap="flat" cmpd="sng">
            <a:solidFill>
              <a:schemeClr val="dk1"/>
            </a:solidFill>
            <a:prstDash val="solid"/>
            <a:round/>
            <a:headEnd type="none" w="sm" len="sm"/>
            <a:tailEnd type="triangle" w="med" len="med"/>
          </a:ln>
        </p:spPr>
      </p:cxnSp>
      <p:cxnSp>
        <p:nvCxnSpPr>
          <p:cNvPr id="794" name="Google Shape;794;p42"/>
          <p:cNvCxnSpPr>
            <a:stCxn id="788" idx="3"/>
            <a:endCxn id="789" idx="1"/>
          </p:cNvCxnSpPr>
          <p:nvPr/>
        </p:nvCxnSpPr>
        <p:spPr>
          <a:xfrm>
            <a:off x="5063752" y="5775609"/>
            <a:ext cx="248100" cy="0"/>
          </a:xfrm>
          <a:prstGeom prst="straightConnector1">
            <a:avLst/>
          </a:prstGeom>
          <a:noFill/>
          <a:ln w="38100" cap="flat" cmpd="sng">
            <a:solidFill>
              <a:schemeClr val="dk1"/>
            </a:solidFill>
            <a:prstDash val="solid"/>
            <a:round/>
            <a:headEnd type="none" w="sm" len="sm"/>
            <a:tailEnd type="triangle" w="med" len="med"/>
          </a:ln>
        </p:spPr>
      </p:cxnSp>
      <p:cxnSp>
        <p:nvCxnSpPr>
          <p:cNvPr id="795" name="Google Shape;795;p42"/>
          <p:cNvCxnSpPr>
            <a:stCxn id="789" idx="3"/>
            <a:endCxn id="790" idx="1"/>
          </p:cNvCxnSpPr>
          <p:nvPr/>
        </p:nvCxnSpPr>
        <p:spPr>
          <a:xfrm>
            <a:off x="6535960" y="5775610"/>
            <a:ext cx="248100" cy="249600"/>
          </a:xfrm>
          <a:prstGeom prst="straightConnector1">
            <a:avLst/>
          </a:prstGeom>
          <a:noFill/>
          <a:ln w="38100" cap="flat" cmpd="sng">
            <a:solidFill>
              <a:schemeClr val="dk1"/>
            </a:solidFill>
            <a:prstDash val="solid"/>
            <a:round/>
            <a:headEnd type="none" w="sm" len="sm"/>
            <a:tailEnd type="triangle" w="med" len="med"/>
          </a:ln>
        </p:spPr>
      </p:cxnSp>
      <p:cxnSp>
        <p:nvCxnSpPr>
          <p:cNvPr id="796" name="Google Shape;796;p42"/>
          <p:cNvCxnSpPr>
            <a:stCxn id="792" idx="3"/>
            <a:endCxn id="790" idx="1"/>
          </p:cNvCxnSpPr>
          <p:nvPr/>
        </p:nvCxnSpPr>
        <p:spPr>
          <a:xfrm rot="10800000" flipH="1">
            <a:off x="6535960" y="6025374"/>
            <a:ext cx="248100" cy="300600"/>
          </a:xfrm>
          <a:prstGeom prst="straightConnector1">
            <a:avLst/>
          </a:prstGeom>
          <a:noFill/>
          <a:ln w="38100" cap="flat" cmpd="sng">
            <a:solidFill>
              <a:schemeClr val="dk1"/>
            </a:solidFill>
            <a:prstDash val="solid"/>
            <a:round/>
            <a:headEnd type="none" w="sm" len="sm"/>
            <a:tailEnd type="triangle" w="med" len="med"/>
          </a:ln>
        </p:spPr>
      </p:cxnSp>
      <p:cxnSp>
        <p:nvCxnSpPr>
          <p:cNvPr id="797" name="Google Shape;797;p42"/>
          <p:cNvCxnSpPr>
            <a:stCxn id="791" idx="3"/>
            <a:endCxn id="792" idx="1"/>
          </p:cNvCxnSpPr>
          <p:nvPr/>
        </p:nvCxnSpPr>
        <p:spPr>
          <a:xfrm>
            <a:off x="5063752" y="6325974"/>
            <a:ext cx="248100" cy="0"/>
          </a:xfrm>
          <a:prstGeom prst="straightConnector1">
            <a:avLst/>
          </a:prstGeom>
          <a:noFill/>
          <a:ln w="38100" cap="flat" cmpd="sng">
            <a:solidFill>
              <a:schemeClr val="dk1"/>
            </a:solidFill>
            <a:prstDash val="solid"/>
            <a:round/>
            <a:headEnd type="none" w="sm" len="sm"/>
            <a:tailEnd type="triangl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43"/>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Example: Find errors in a log file</a:t>
            </a:r>
            <a:endParaRPr/>
          </a:p>
        </p:txBody>
      </p:sp>
      <p:sp>
        <p:nvSpPr>
          <p:cNvPr id="804" name="Google Shape;804;p43"/>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46</a:t>
            </a:fld>
            <a:endParaRPr/>
          </a:p>
        </p:txBody>
      </p:sp>
      <p:sp>
        <p:nvSpPr>
          <p:cNvPr id="805" name="Google Shape;805;p43"/>
          <p:cNvSpPr/>
          <p:nvPr/>
        </p:nvSpPr>
        <p:spPr>
          <a:xfrm>
            <a:off x="2367408" y="5555629"/>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textfile</a:t>
            </a:r>
            <a:endParaRPr sz="2400">
              <a:solidFill>
                <a:schemeClr val="lt1"/>
              </a:solidFill>
              <a:latin typeface="Calibri"/>
              <a:ea typeface="Calibri"/>
              <a:cs typeface="Calibri"/>
              <a:sym typeface="Calibri"/>
            </a:endParaRPr>
          </a:p>
        </p:txBody>
      </p:sp>
      <p:sp>
        <p:nvSpPr>
          <p:cNvPr id="806" name="Google Shape;806;p43"/>
          <p:cNvSpPr/>
          <p:nvPr/>
        </p:nvSpPr>
        <p:spPr>
          <a:xfrm>
            <a:off x="3839616" y="5555629"/>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flatMap</a:t>
            </a:r>
            <a:endParaRPr sz="2400">
              <a:solidFill>
                <a:schemeClr val="lt1"/>
              </a:solidFill>
              <a:latin typeface="Calibri"/>
              <a:ea typeface="Calibri"/>
              <a:cs typeface="Calibri"/>
              <a:sym typeface="Calibri"/>
            </a:endParaRPr>
          </a:p>
        </p:txBody>
      </p:sp>
      <p:sp>
        <p:nvSpPr>
          <p:cNvPr id="807" name="Google Shape;807;p43"/>
          <p:cNvSpPr/>
          <p:nvPr/>
        </p:nvSpPr>
        <p:spPr>
          <a:xfrm>
            <a:off x="5311824" y="5555630"/>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filter</a:t>
            </a:r>
            <a:endParaRPr sz="2400">
              <a:solidFill>
                <a:schemeClr val="lt1"/>
              </a:solidFill>
              <a:latin typeface="Calibri"/>
              <a:ea typeface="Calibri"/>
              <a:cs typeface="Calibri"/>
              <a:sym typeface="Calibri"/>
            </a:endParaRPr>
          </a:p>
        </p:txBody>
      </p:sp>
      <p:sp>
        <p:nvSpPr>
          <p:cNvPr id="808" name="Google Shape;808;p43"/>
          <p:cNvSpPr/>
          <p:nvPr/>
        </p:nvSpPr>
        <p:spPr>
          <a:xfrm>
            <a:off x="6784032" y="5805265"/>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join</a:t>
            </a:r>
            <a:endParaRPr sz="2400">
              <a:solidFill>
                <a:schemeClr val="lt1"/>
              </a:solidFill>
              <a:latin typeface="Calibri"/>
              <a:ea typeface="Calibri"/>
              <a:cs typeface="Calibri"/>
              <a:sym typeface="Calibri"/>
            </a:endParaRPr>
          </a:p>
        </p:txBody>
      </p:sp>
      <p:sp>
        <p:nvSpPr>
          <p:cNvPr id="809" name="Google Shape;809;p43"/>
          <p:cNvSpPr/>
          <p:nvPr/>
        </p:nvSpPr>
        <p:spPr>
          <a:xfrm>
            <a:off x="3839616" y="6105994"/>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textfile</a:t>
            </a:r>
            <a:endParaRPr sz="2400">
              <a:solidFill>
                <a:schemeClr val="lt1"/>
              </a:solidFill>
              <a:latin typeface="Calibri"/>
              <a:ea typeface="Calibri"/>
              <a:cs typeface="Calibri"/>
              <a:sym typeface="Calibri"/>
            </a:endParaRPr>
          </a:p>
        </p:txBody>
      </p:sp>
      <p:sp>
        <p:nvSpPr>
          <p:cNvPr id="810" name="Google Shape;810;p43"/>
          <p:cNvSpPr/>
          <p:nvPr/>
        </p:nvSpPr>
        <p:spPr>
          <a:xfrm>
            <a:off x="5311824" y="6105994"/>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flatMap</a:t>
            </a:r>
            <a:endParaRPr sz="2400">
              <a:solidFill>
                <a:schemeClr val="lt1"/>
              </a:solidFill>
              <a:latin typeface="Calibri"/>
              <a:ea typeface="Calibri"/>
              <a:cs typeface="Calibri"/>
              <a:sym typeface="Calibri"/>
            </a:endParaRPr>
          </a:p>
        </p:txBody>
      </p:sp>
      <p:cxnSp>
        <p:nvCxnSpPr>
          <p:cNvPr id="811" name="Google Shape;811;p43"/>
          <p:cNvCxnSpPr>
            <a:stCxn id="805" idx="3"/>
            <a:endCxn id="806" idx="1"/>
          </p:cNvCxnSpPr>
          <p:nvPr/>
        </p:nvCxnSpPr>
        <p:spPr>
          <a:xfrm>
            <a:off x="3591544" y="5775609"/>
            <a:ext cx="248100" cy="0"/>
          </a:xfrm>
          <a:prstGeom prst="straightConnector1">
            <a:avLst/>
          </a:prstGeom>
          <a:noFill/>
          <a:ln w="38100" cap="flat" cmpd="sng">
            <a:solidFill>
              <a:schemeClr val="dk1"/>
            </a:solidFill>
            <a:prstDash val="solid"/>
            <a:round/>
            <a:headEnd type="none" w="sm" len="sm"/>
            <a:tailEnd type="triangle" w="med" len="med"/>
          </a:ln>
        </p:spPr>
      </p:cxnSp>
      <p:cxnSp>
        <p:nvCxnSpPr>
          <p:cNvPr id="812" name="Google Shape;812;p43"/>
          <p:cNvCxnSpPr>
            <a:stCxn id="806" idx="3"/>
            <a:endCxn id="807" idx="1"/>
          </p:cNvCxnSpPr>
          <p:nvPr/>
        </p:nvCxnSpPr>
        <p:spPr>
          <a:xfrm>
            <a:off x="5063752" y="5775609"/>
            <a:ext cx="248100" cy="0"/>
          </a:xfrm>
          <a:prstGeom prst="straightConnector1">
            <a:avLst/>
          </a:prstGeom>
          <a:noFill/>
          <a:ln w="38100" cap="flat" cmpd="sng">
            <a:solidFill>
              <a:schemeClr val="dk1"/>
            </a:solidFill>
            <a:prstDash val="solid"/>
            <a:round/>
            <a:headEnd type="none" w="sm" len="sm"/>
            <a:tailEnd type="triangle" w="med" len="med"/>
          </a:ln>
        </p:spPr>
      </p:cxnSp>
      <p:cxnSp>
        <p:nvCxnSpPr>
          <p:cNvPr id="813" name="Google Shape;813;p43"/>
          <p:cNvCxnSpPr>
            <a:stCxn id="807" idx="3"/>
            <a:endCxn id="808" idx="1"/>
          </p:cNvCxnSpPr>
          <p:nvPr/>
        </p:nvCxnSpPr>
        <p:spPr>
          <a:xfrm>
            <a:off x="6535960" y="5775610"/>
            <a:ext cx="248100" cy="249600"/>
          </a:xfrm>
          <a:prstGeom prst="straightConnector1">
            <a:avLst/>
          </a:prstGeom>
          <a:noFill/>
          <a:ln w="38100" cap="flat" cmpd="sng">
            <a:solidFill>
              <a:schemeClr val="dk1"/>
            </a:solidFill>
            <a:prstDash val="solid"/>
            <a:round/>
            <a:headEnd type="none" w="sm" len="sm"/>
            <a:tailEnd type="triangle" w="med" len="med"/>
          </a:ln>
        </p:spPr>
      </p:cxnSp>
      <p:cxnSp>
        <p:nvCxnSpPr>
          <p:cNvPr id="814" name="Google Shape;814;p43"/>
          <p:cNvCxnSpPr>
            <a:stCxn id="810" idx="3"/>
            <a:endCxn id="808" idx="1"/>
          </p:cNvCxnSpPr>
          <p:nvPr/>
        </p:nvCxnSpPr>
        <p:spPr>
          <a:xfrm rot="10800000" flipH="1">
            <a:off x="6535960" y="6025374"/>
            <a:ext cx="248100" cy="300600"/>
          </a:xfrm>
          <a:prstGeom prst="straightConnector1">
            <a:avLst/>
          </a:prstGeom>
          <a:noFill/>
          <a:ln w="38100" cap="flat" cmpd="sng">
            <a:solidFill>
              <a:schemeClr val="dk1"/>
            </a:solidFill>
            <a:prstDash val="solid"/>
            <a:round/>
            <a:headEnd type="none" w="sm" len="sm"/>
            <a:tailEnd type="triangle" w="med" len="med"/>
          </a:ln>
        </p:spPr>
      </p:cxnSp>
      <p:cxnSp>
        <p:nvCxnSpPr>
          <p:cNvPr id="815" name="Google Shape;815;p43"/>
          <p:cNvCxnSpPr>
            <a:stCxn id="809" idx="3"/>
            <a:endCxn id="810" idx="1"/>
          </p:cNvCxnSpPr>
          <p:nvPr/>
        </p:nvCxnSpPr>
        <p:spPr>
          <a:xfrm>
            <a:off x="5063752" y="6325974"/>
            <a:ext cx="248100" cy="0"/>
          </a:xfrm>
          <a:prstGeom prst="straightConnector1">
            <a:avLst/>
          </a:prstGeom>
          <a:noFill/>
          <a:ln w="38100" cap="flat" cmpd="sng">
            <a:solidFill>
              <a:schemeClr val="dk1"/>
            </a:solidFill>
            <a:prstDash val="solid"/>
            <a:round/>
            <a:headEnd type="none" w="sm" len="sm"/>
            <a:tailEnd type="triangle" w="med" len="med"/>
          </a:ln>
        </p:spPr>
      </p:cxnSp>
      <p:sp>
        <p:nvSpPr>
          <p:cNvPr id="816" name="Google Shape;816;p43"/>
          <p:cNvSpPr/>
          <p:nvPr/>
        </p:nvSpPr>
        <p:spPr>
          <a:xfrm>
            <a:off x="1981200" y="4869159"/>
            <a:ext cx="8363272" cy="1754326"/>
          </a:xfrm>
          <a:prstGeom prst="rect">
            <a:avLst/>
          </a:prstGeom>
          <a:solidFill>
            <a:schemeClr val="lt1"/>
          </a:solidFill>
          <a:ln>
            <a:noFill/>
          </a:ln>
        </p:spPr>
        <p:txBody>
          <a:bodyPr spcFirstLastPara="1" wrap="square" lIns="91425" tIns="45700" rIns="91425" bIns="45700" anchor="t" anchorCtr="0">
            <a:spAutoFit/>
          </a:bodyPr>
          <a:lstStyle/>
          <a:p>
            <a:r>
              <a:rPr lang="en-US" sz="1800">
                <a:solidFill>
                  <a:schemeClr val="dk1"/>
                </a:solidFill>
                <a:latin typeface="Calibri"/>
                <a:ea typeface="Calibri"/>
                <a:cs typeface="Calibri"/>
                <a:sym typeface="Calibri"/>
              </a:rPr>
              <a:t>Example</a:t>
            </a:r>
            <a:endParaRPr sz="2400">
              <a:solidFill>
                <a:schemeClr val="dk1"/>
              </a:solidFill>
              <a:latin typeface="Calibri"/>
              <a:ea typeface="Calibri"/>
              <a:cs typeface="Calibri"/>
              <a:sym typeface="Calibri"/>
            </a:endParaRPr>
          </a:p>
          <a:p>
            <a:pPr>
              <a:buClr>
                <a:schemeClr val="dk1"/>
              </a:buClr>
              <a:buSzPts val="1800"/>
            </a:pPr>
            <a:r>
              <a:rPr lang="en-US" sz="1800">
                <a:solidFill>
                  <a:schemeClr val="dk1"/>
                </a:solidFill>
                <a:latin typeface="Courier New"/>
                <a:ea typeface="Courier New"/>
                <a:cs typeface="Courier New"/>
                <a:sym typeface="Courier New"/>
              </a:rPr>
              <a:t>lines = spark.textFile("hdfs://...") </a:t>
            </a:r>
            <a:endParaRPr sz="2400">
              <a:solidFill>
                <a:schemeClr val="dk1"/>
              </a:solidFill>
              <a:latin typeface="Calibri"/>
              <a:ea typeface="Calibri"/>
              <a:cs typeface="Calibri"/>
              <a:sym typeface="Calibri"/>
            </a:endParaRPr>
          </a:p>
          <a:p>
            <a:pPr>
              <a:buClr>
                <a:schemeClr val="dk1"/>
              </a:buClr>
              <a:buSzPts val="1800"/>
            </a:pPr>
            <a:r>
              <a:rPr lang="en-US" sz="1800">
                <a:solidFill>
                  <a:schemeClr val="dk1"/>
                </a:solidFill>
                <a:latin typeface="Courier New"/>
                <a:ea typeface="Courier New"/>
                <a:cs typeface="Courier New"/>
                <a:sym typeface="Courier New"/>
              </a:rPr>
              <a:t>errors = lines.filter(_.startsWith("ERROR")) </a:t>
            </a:r>
            <a:endParaRPr sz="2400">
              <a:solidFill>
                <a:schemeClr val="dk1"/>
              </a:solidFill>
              <a:latin typeface="Calibri"/>
              <a:ea typeface="Calibri"/>
              <a:cs typeface="Calibri"/>
              <a:sym typeface="Calibri"/>
            </a:endParaRPr>
          </a:p>
          <a:p>
            <a:pPr>
              <a:buClr>
                <a:schemeClr val="dk1"/>
              </a:buClr>
              <a:buSzPts val="1800"/>
            </a:pPr>
            <a:r>
              <a:rPr lang="en-US" sz="1800">
                <a:solidFill>
                  <a:schemeClr val="dk1"/>
                </a:solidFill>
                <a:latin typeface="Courier New"/>
                <a:ea typeface="Courier New"/>
                <a:cs typeface="Courier New"/>
                <a:sym typeface="Courier New"/>
              </a:rPr>
              <a:t>hdfserrors = errors.filter(_.contains("HDFS"))</a:t>
            </a:r>
            <a:endParaRPr sz="2400">
              <a:solidFill>
                <a:schemeClr val="dk1"/>
              </a:solidFill>
              <a:latin typeface="Calibri"/>
              <a:ea typeface="Calibri"/>
              <a:cs typeface="Calibri"/>
              <a:sym typeface="Calibri"/>
            </a:endParaRPr>
          </a:p>
          <a:p>
            <a:pPr>
              <a:buClr>
                <a:schemeClr val="dk1"/>
              </a:buClr>
              <a:buSzPts val="1800"/>
            </a:pPr>
            <a:r>
              <a:rPr lang="en-US" sz="1800">
                <a:solidFill>
                  <a:schemeClr val="dk1"/>
                </a:solidFill>
                <a:latin typeface="Courier New"/>
                <a:ea typeface="Courier New"/>
                <a:cs typeface="Courier New"/>
                <a:sym typeface="Courier New"/>
              </a:rPr>
              <a:t>      		 .map(_.split(’\t’)(3))</a:t>
            </a:r>
            <a:endParaRPr sz="2400">
              <a:solidFill>
                <a:schemeClr val="dk1"/>
              </a:solidFill>
              <a:latin typeface="Calibri"/>
              <a:ea typeface="Calibri"/>
              <a:cs typeface="Calibri"/>
              <a:sym typeface="Calibri"/>
            </a:endParaRPr>
          </a:p>
          <a:p>
            <a:pPr>
              <a:buClr>
                <a:schemeClr val="dk1"/>
              </a:buClr>
              <a:buSzPts val="1800"/>
            </a:pPr>
            <a:r>
              <a:rPr lang="en-US" sz="1800">
                <a:solidFill>
                  <a:schemeClr val="dk1"/>
                </a:solidFill>
                <a:latin typeface="Courier New"/>
                <a:ea typeface="Courier New"/>
                <a:cs typeface="Courier New"/>
                <a:sym typeface="Courier New"/>
              </a:rPr>
              <a:t>hdfserrors.collect()</a:t>
            </a:r>
            <a:endParaRPr sz="2800">
              <a:solidFill>
                <a:schemeClr val="dk1"/>
              </a:solidFill>
              <a:latin typeface="Courier New"/>
              <a:ea typeface="Courier New"/>
              <a:cs typeface="Courier New"/>
              <a:sym typeface="Courier New"/>
            </a:endParaRPr>
          </a:p>
        </p:txBody>
      </p:sp>
      <p:pic>
        <p:nvPicPr>
          <p:cNvPr id="817" name="Google Shape;817;p43"/>
          <p:cNvPicPr preferRelativeResize="0"/>
          <p:nvPr/>
        </p:nvPicPr>
        <p:blipFill rotWithShape="1">
          <a:blip r:embed="rId3">
            <a:alphaModFix/>
          </a:blip>
          <a:srcRect/>
          <a:stretch/>
        </p:blipFill>
        <p:spPr>
          <a:xfrm>
            <a:off x="6504446" y="1609255"/>
            <a:ext cx="4011155" cy="2575000"/>
          </a:xfrm>
          <a:prstGeom prst="rect">
            <a:avLst/>
          </a:prstGeom>
          <a:noFill/>
          <a:ln>
            <a:noFill/>
          </a:ln>
        </p:spPr>
      </p:pic>
      <p:sp>
        <p:nvSpPr>
          <p:cNvPr id="818" name="Google Shape;818;p43"/>
          <p:cNvSpPr/>
          <p:nvPr/>
        </p:nvSpPr>
        <p:spPr>
          <a:xfrm>
            <a:off x="7536159" y="4184256"/>
            <a:ext cx="2016224" cy="828921"/>
          </a:xfrm>
          <a:prstGeom prst="wedgeRectCallout">
            <a:avLst>
              <a:gd name="adj1" fmla="val -90081"/>
              <a:gd name="adj2" fmla="val 71849"/>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Distributed</a:t>
            </a:r>
            <a:endParaRPr sz="2400">
              <a:solidFill>
                <a:schemeClr val="lt1"/>
              </a:solidFill>
              <a:latin typeface="Calibri"/>
              <a:ea typeface="Calibri"/>
              <a:cs typeface="Calibri"/>
              <a:sym typeface="Calibri"/>
            </a:endParaRPr>
          </a:p>
        </p:txBody>
      </p:sp>
      <p:sp>
        <p:nvSpPr>
          <p:cNvPr id="819" name="Google Shape;819;p43"/>
          <p:cNvSpPr txBox="1"/>
          <p:nvPr/>
        </p:nvSpPr>
        <p:spPr>
          <a:xfrm>
            <a:off x="2062481" y="1798320"/>
            <a:ext cx="3062057" cy="1938992"/>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Useful core methods:</a:t>
            </a:r>
            <a:endParaRPr/>
          </a:p>
          <a:p>
            <a:r>
              <a:rPr lang="en-US" sz="2400">
                <a:solidFill>
                  <a:schemeClr val="dk1"/>
                </a:solidFill>
                <a:latin typeface="Calibri"/>
                <a:ea typeface="Calibri"/>
                <a:cs typeface="Calibri"/>
                <a:sym typeface="Calibri"/>
              </a:rPr>
              <a:t>filter()</a:t>
            </a:r>
            <a:endParaRPr/>
          </a:p>
          <a:p>
            <a:r>
              <a:rPr lang="en-US" sz="2400">
                <a:solidFill>
                  <a:schemeClr val="dk1"/>
                </a:solidFill>
                <a:latin typeface="Calibri"/>
                <a:ea typeface="Calibri"/>
                <a:cs typeface="Calibri"/>
                <a:sym typeface="Calibri"/>
              </a:rPr>
              <a:t>collect(), collectAsList()</a:t>
            </a:r>
            <a:endParaRPr/>
          </a:p>
          <a:p>
            <a:r>
              <a:rPr lang="en-US" sz="2400">
                <a:solidFill>
                  <a:schemeClr val="dk1"/>
                </a:solidFill>
                <a:latin typeface="Calibri"/>
                <a:ea typeface="Calibri"/>
                <a:cs typeface="Calibri"/>
                <a:sym typeface="Calibri"/>
              </a:rPr>
              <a:t>map(), flatMap()</a:t>
            </a:r>
            <a:endParaRPr/>
          </a:p>
          <a:p>
            <a:r>
              <a:rPr lang="en-US" sz="2400">
                <a:solidFill>
                  <a:schemeClr val="dk1"/>
                </a:solidFill>
                <a:latin typeface="Calibri"/>
                <a:ea typeface="Calibri"/>
                <a:cs typeface="Calibri"/>
                <a:sym typeface="Calibri"/>
              </a:rPr>
              <a:t>reduceByKey()</a:t>
            </a:r>
            <a:endParaRPr sz="24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44"/>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Dataflow and RDDs in Spark(2)</a:t>
            </a:r>
            <a:endParaRPr/>
          </a:p>
        </p:txBody>
      </p:sp>
      <p:sp>
        <p:nvSpPr>
          <p:cNvPr id="826" name="Google Shape;826;p44"/>
          <p:cNvSpPr txBox="1">
            <a:spLocks noGrp="1"/>
          </p:cNvSpPr>
          <p:nvPr>
            <p:ph type="body" idx="1"/>
          </p:nvPr>
        </p:nvSpPr>
        <p:spPr>
          <a:xfrm>
            <a:off x="609600" y="1422400"/>
            <a:ext cx="10972800" cy="4906962"/>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2800"/>
              <a:buFont typeface="Calibri"/>
              <a:buChar char="•"/>
            </a:pPr>
            <a:r>
              <a:rPr lang="en-US" sz="2800" dirty="0"/>
              <a:t>Word-count example: compute frequency of each word in text</a:t>
            </a:r>
          </a:p>
          <a:p>
            <a:pPr marL="342900">
              <a:buSzPts val="2800"/>
              <a:buFont typeface="Calibri"/>
              <a:buChar char="•"/>
            </a:pPr>
            <a:endParaRPr lang="en-US" sz="2800" dirty="0"/>
          </a:p>
          <a:p>
            <a:pPr marL="342900">
              <a:buSzPts val="2800"/>
              <a:buFont typeface="Calibri"/>
              <a:buChar char="•"/>
            </a:pPr>
            <a:endParaRPr lang="en-US" sz="2800" dirty="0"/>
          </a:p>
          <a:p>
            <a:pPr marL="342900">
              <a:buSzPts val="2800"/>
              <a:buFont typeface="Calibri"/>
              <a:buChar char="•"/>
            </a:pPr>
            <a:endParaRPr lang="en-US" sz="2800" dirty="0"/>
          </a:p>
          <a:p>
            <a:pPr marL="342900">
              <a:buSzPts val="2800"/>
              <a:buFont typeface="Calibri"/>
              <a:buChar char="•"/>
            </a:pPr>
            <a:endParaRPr lang="en-US" sz="2800" dirty="0"/>
          </a:p>
          <a:p>
            <a:pPr marL="342900">
              <a:buSzPts val="2800"/>
              <a:buFont typeface="Calibri"/>
              <a:buChar char="•"/>
            </a:pPr>
            <a:endParaRPr lang="en-US" sz="2800" dirty="0"/>
          </a:p>
          <a:p>
            <a:pPr marL="342900">
              <a:buSzPts val="2800"/>
              <a:buFont typeface="Calibri"/>
              <a:buChar char="•"/>
            </a:pPr>
            <a:endParaRPr lang="en-US" sz="2800" dirty="0"/>
          </a:p>
          <a:p>
            <a:pPr marL="342900">
              <a:buSzPts val="2800"/>
              <a:buFont typeface="Calibri"/>
              <a:buChar char="•"/>
            </a:pPr>
            <a:endParaRPr lang="en-US" sz="2800" dirty="0"/>
          </a:p>
          <a:p>
            <a:pPr marL="342900">
              <a:buSzPts val="2800"/>
              <a:buFont typeface="Calibri"/>
              <a:buChar char="•"/>
            </a:pPr>
            <a:r>
              <a:rPr lang="en-US" sz="2800" dirty="0">
                <a:solidFill>
                  <a:schemeClr val="dk1"/>
                </a:solidFill>
                <a:latin typeface="Calibri"/>
                <a:ea typeface="Calibri"/>
                <a:cs typeface="Calibri"/>
                <a:sym typeface="Calibri"/>
              </a:rPr>
              <a:t>Actions &amp; Transformations on RDDs fully parallelizable</a:t>
            </a:r>
            <a:endParaRPr lang="en-US" dirty="0">
              <a:solidFill>
                <a:schemeClr val="dk1"/>
              </a:solidFill>
              <a:latin typeface="Calibri"/>
              <a:ea typeface="Calibri"/>
              <a:cs typeface="Calibri"/>
              <a:sym typeface="Calibri"/>
            </a:endParaRPr>
          </a:p>
          <a:p>
            <a:pPr marL="342900">
              <a:buSzPts val="2800"/>
              <a:buFont typeface="Calibri"/>
              <a:buChar char="•"/>
            </a:pPr>
            <a:r>
              <a:rPr lang="en-US" sz="2800" dirty="0">
                <a:solidFill>
                  <a:schemeClr val="dk1"/>
                </a:solidFill>
                <a:latin typeface="Calibri"/>
                <a:ea typeface="Calibri"/>
                <a:cs typeface="Calibri"/>
                <a:sym typeface="Calibri"/>
              </a:rPr>
              <a:t>Shuffling &amp; Synchronization required for moving data</a:t>
            </a:r>
            <a:endParaRPr lang="en-US" dirty="0">
              <a:solidFill>
                <a:schemeClr val="dk1"/>
              </a:solidFill>
              <a:latin typeface="Calibri"/>
              <a:ea typeface="Calibri"/>
              <a:cs typeface="Calibri"/>
              <a:sym typeface="Calibri"/>
            </a:endParaRPr>
          </a:p>
          <a:p>
            <a:pPr marL="342900">
              <a:buSzPts val="2800"/>
              <a:buFont typeface="Calibri"/>
              <a:buChar char="•"/>
            </a:pPr>
            <a:r>
              <a:rPr lang="en-US" sz="2800" dirty="0">
                <a:solidFill>
                  <a:schemeClr val="dk1"/>
                </a:solidFill>
                <a:latin typeface="Calibri"/>
                <a:ea typeface="Calibri"/>
                <a:cs typeface="Calibri"/>
                <a:sym typeface="Calibri"/>
              </a:rPr>
              <a:t>Store intermediate data in memory, pipeline RDD transformations</a:t>
            </a:r>
            <a:endParaRPr lang="en-US" dirty="0">
              <a:solidFill>
                <a:schemeClr val="dk1"/>
              </a:solidFill>
              <a:latin typeface="Calibri"/>
              <a:ea typeface="Calibri"/>
              <a:cs typeface="Calibri"/>
              <a:sym typeface="Calibri"/>
            </a:endParaRPr>
          </a:p>
        </p:txBody>
      </p:sp>
      <p:sp>
        <p:nvSpPr>
          <p:cNvPr id="827" name="Google Shape;827;p44"/>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47</a:t>
            </a:fld>
            <a:endParaRPr/>
          </a:p>
        </p:txBody>
      </p:sp>
      <p:sp>
        <p:nvSpPr>
          <p:cNvPr id="828" name="Google Shape;828;p44"/>
          <p:cNvSpPr txBox="1"/>
          <p:nvPr/>
        </p:nvSpPr>
        <p:spPr>
          <a:xfrm>
            <a:off x="1925444" y="2237145"/>
            <a:ext cx="3298788"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3 nodes - different colors</a:t>
            </a:r>
            <a:endParaRPr sz="2400">
              <a:solidFill>
                <a:schemeClr val="dk1"/>
              </a:solidFill>
              <a:latin typeface="Calibri"/>
              <a:ea typeface="Calibri"/>
              <a:cs typeface="Calibri"/>
              <a:sym typeface="Calibri"/>
            </a:endParaRPr>
          </a:p>
        </p:txBody>
      </p:sp>
      <p:sp>
        <p:nvSpPr>
          <p:cNvPr id="829" name="Google Shape;829;p44"/>
          <p:cNvSpPr/>
          <p:nvPr/>
        </p:nvSpPr>
        <p:spPr>
          <a:xfrm>
            <a:off x="2279576" y="2791631"/>
            <a:ext cx="1224136" cy="87452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textfile</a:t>
            </a:r>
            <a:endParaRPr sz="2400">
              <a:solidFill>
                <a:schemeClr val="lt1"/>
              </a:solidFill>
              <a:latin typeface="Calibri"/>
              <a:ea typeface="Calibri"/>
              <a:cs typeface="Calibri"/>
              <a:sym typeface="Calibri"/>
            </a:endParaRPr>
          </a:p>
        </p:txBody>
      </p:sp>
      <p:sp>
        <p:nvSpPr>
          <p:cNvPr id="830" name="Google Shape;830;p44"/>
          <p:cNvSpPr/>
          <p:nvPr/>
        </p:nvSpPr>
        <p:spPr>
          <a:xfrm>
            <a:off x="4280046" y="2795349"/>
            <a:ext cx="1224136" cy="87452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flatMap</a:t>
            </a:r>
            <a:endParaRPr sz="2400">
              <a:solidFill>
                <a:schemeClr val="lt1"/>
              </a:solidFill>
              <a:latin typeface="Calibri"/>
              <a:ea typeface="Calibri"/>
              <a:cs typeface="Calibri"/>
              <a:sym typeface="Calibri"/>
            </a:endParaRPr>
          </a:p>
        </p:txBody>
      </p:sp>
      <p:sp>
        <p:nvSpPr>
          <p:cNvPr id="831" name="Google Shape;831;p44"/>
          <p:cNvSpPr/>
          <p:nvPr/>
        </p:nvSpPr>
        <p:spPr>
          <a:xfrm>
            <a:off x="6275543" y="2791630"/>
            <a:ext cx="1224136" cy="87452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sp>
        <p:nvSpPr>
          <p:cNvPr id="832" name="Google Shape;832;p44"/>
          <p:cNvSpPr/>
          <p:nvPr/>
        </p:nvSpPr>
        <p:spPr>
          <a:xfrm>
            <a:off x="8458528" y="2791629"/>
            <a:ext cx="1224136" cy="87452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reduce</a:t>
            </a:r>
            <a:endParaRPr sz="2400">
              <a:solidFill>
                <a:schemeClr val="lt1"/>
              </a:solidFill>
              <a:latin typeface="Calibri"/>
              <a:ea typeface="Calibri"/>
              <a:cs typeface="Calibri"/>
              <a:sym typeface="Calibri"/>
            </a:endParaRPr>
          </a:p>
          <a:p>
            <a:pPr algn="ctr"/>
            <a:r>
              <a:rPr lang="en-US" sz="2400">
                <a:solidFill>
                  <a:schemeClr val="lt1"/>
                </a:solidFill>
                <a:latin typeface="Calibri"/>
                <a:ea typeface="Calibri"/>
                <a:cs typeface="Calibri"/>
                <a:sym typeface="Calibri"/>
              </a:rPr>
              <a:t>ByKey</a:t>
            </a:r>
            <a:endParaRPr sz="2400">
              <a:solidFill>
                <a:schemeClr val="lt1"/>
              </a:solidFill>
              <a:latin typeface="Calibri"/>
              <a:ea typeface="Calibri"/>
              <a:cs typeface="Calibri"/>
              <a:sym typeface="Calibri"/>
            </a:endParaRPr>
          </a:p>
        </p:txBody>
      </p:sp>
      <p:cxnSp>
        <p:nvCxnSpPr>
          <p:cNvPr id="833" name="Google Shape;833;p44"/>
          <p:cNvCxnSpPr>
            <a:stCxn id="829" idx="3"/>
            <a:endCxn id="830" idx="1"/>
          </p:cNvCxnSpPr>
          <p:nvPr/>
        </p:nvCxnSpPr>
        <p:spPr>
          <a:xfrm>
            <a:off x="3503712" y="3228893"/>
            <a:ext cx="776400" cy="3600"/>
          </a:xfrm>
          <a:prstGeom prst="straightConnector1">
            <a:avLst/>
          </a:prstGeom>
          <a:noFill/>
          <a:ln w="38100" cap="flat" cmpd="sng">
            <a:solidFill>
              <a:schemeClr val="dk1"/>
            </a:solidFill>
            <a:prstDash val="solid"/>
            <a:round/>
            <a:headEnd type="none" w="sm" len="sm"/>
            <a:tailEnd type="triangle" w="med" len="med"/>
          </a:ln>
        </p:spPr>
      </p:cxnSp>
      <p:cxnSp>
        <p:nvCxnSpPr>
          <p:cNvPr id="834" name="Google Shape;834;p44"/>
          <p:cNvCxnSpPr>
            <a:stCxn id="830" idx="3"/>
            <a:endCxn id="831" idx="1"/>
          </p:cNvCxnSpPr>
          <p:nvPr/>
        </p:nvCxnSpPr>
        <p:spPr>
          <a:xfrm rot="10800000" flipH="1">
            <a:off x="5504182" y="3229011"/>
            <a:ext cx="771300" cy="3600"/>
          </a:xfrm>
          <a:prstGeom prst="straightConnector1">
            <a:avLst/>
          </a:prstGeom>
          <a:noFill/>
          <a:ln w="38100" cap="flat" cmpd="sng">
            <a:solidFill>
              <a:schemeClr val="dk1"/>
            </a:solidFill>
            <a:prstDash val="solid"/>
            <a:round/>
            <a:headEnd type="none" w="sm" len="sm"/>
            <a:tailEnd type="triangle" w="med" len="med"/>
          </a:ln>
        </p:spPr>
      </p:cxnSp>
      <p:cxnSp>
        <p:nvCxnSpPr>
          <p:cNvPr id="835" name="Google Shape;835;p44"/>
          <p:cNvCxnSpPr>
            <a:stCxn id="831" idx="3"/>
            <a:endCxn id="832" idx="1"/>
          </p:cNvCxnSpPr>
          <p:nvPr/>
        </p:nvCxnSpPr>
        <p:spPr>
          <a:xfrm>
            <a:off x="7499679" y="3228892"/>
            <a:ext cx="958800" cy="0"/>
          </a:xfrm>
          <a:prstGeom prst="straightConnector1">
            <a:avLst/>
          </a:prstGeom>
          <a:noFill/>
          <a:ln w="38100" cap="flat" cmpd="sng">
            <a:solidFill>
              <a:schemeClr val="dk1"/>
            </a:solidFill>
            <a:prstDash val="solid"/>
            <a:round/>
            <a:headEnd type="none" w="sm" len="sm"/>
            <a:tailEnd type="triangle" w="med" len="med"/>
          </a:ln>
        </p:spPr>
      </p:cxnSp>
      <p:sp>
        <p:nvSpPr>
          <p:cNvPr id="836" name="Google Shape;836;p44"/>
          <p:cNvSpPr txBox="1"/>
          <p:nvPr/>
        </p:nvSpPr>
        <p:spPr>
          <a:xfrm>
            <a:off x="1855640" y="3847621"/>
            <a:ext cx="1966435"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read lines</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of text file</a:t>
            </a:r>
            <a:endParaRPr sz="2400">
              <a:solidFill>
                <a:schemeClr val="dk1"/>
              </a:solidFill>
              <a:latin typeface="Calibri"/>
              <a:ea typeface="Calibri"/>
              <a:cs typeface="Calibri"/>
              <a:sym typeface="Calibri"/>
            </a:endParaRPr>
          </a:p>
        </p:txBody>
      </p:sp>
      <p:sp>
        <p:nvSpPr>
          <p:cNvPr id="837" name="Google Shape;837;p44"/>
          <p:cNvSpPr txBox="1"/>
          <p:nvPr/>
        </p:nvSpPr>
        <p:spPr>
          <a:xfrm>
            <a:off x="3783106" y="3841710"/>
            <a:ext cx="1966435"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break line into words</a:t>
            </a:r>
            <a:endParaRPr sz="2400">
              <a:solidFill>
                <a:schemeClr val="dk1"/>
              </a:solidFill>
              <a:latin typeface="Calibri"/>
              <a:ea typeface="Calibri"/>
              <a:cs typeface="Calibri"/>
              <a:sym typeface="Calibri"/>
            </a:endParaRPr>
          </a:p>
        </p:txBody>
      </p:sp>
      <p:sp>
        <p:nvSpPr>
          <p:cNvPr id="838" name="Google Shape;838;p44"/>
          <p:cNvSpPr txBox="1"/>
          <p:nvPr/>
        </p:nvSpPr>
        <p:spPr>
          <a:xfrm>
            <a:off x="5672343" y="3841709"/>
            <a:ext cx="2306761"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get (“word”,1)</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key-value pairs</a:t>
            </a:r>
            <a:endParaRPr sz="2400">
              <a:solidFill>
                <a:schemeClr val="dk1"/>
              </a:solidFill>
              <a:latin typeface="Calibri"/>
              <a:ea typeface="Calibri"/>
              <a:cs typeface="Calibri"/>
              <a:sym typeface="Calibri"/>
            </a:endParaRPr>
          </a:p>
        </p:txBody>
      </p:sp>
      <p:sp>
        <p:nvSpPr>
          <p:cNvPr id="839" name="Google Shape;839;p44"/>
          <p:cNvSpPr txBox="1"/>
          <p:nvPr/>
        </p:nvSpPr>
        <p:spPr>
          <a:xfrm>
            <a:off x="7894948" y="3837990"/>
            <a:ext cx="2306761"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sum up 1s</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for each word</a:t>
            </a:r>
            <a:endParaRPr sz="2400">
              <a:solidFill>
                <a:schemeClr val="dk1"/>
              </a:solidFill>
              <a:latin typeface="Calibri"/>
              <a:ea typeface="Calibri"/>
              <a:cs typeface="Calibri"/>
              <a:sym typeface="Calibri"/>
            </a:endParaRPr>
          </a:p>
        </p:txBody>
      </p:sp>
      <p:sp>
        <p:nvSpPr>
          <p:cNvPr id="840" name="Google Shape;840;p44"/>
          <p:cNvSpPr/>
          <p:nvPr/>
        </p:nvSpPr>
        <p:spPr>
          <a:xfrm>
            <a:off x="2135560" y="2791629"/>
            <a:ext cx="7704856" cy="272069"/>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841" name="Google Shape;841;p44"/>
          <p:cNvSpPr/>
          <p:nvPr/>
        </p:nvSpPr>
        <p:spPr>
          <a:xfrm>
            <a:off x="2139372" y="3129057"/>
            <a:ext cx="7704856" cy="272069"/>
          </a:xfrm>
          <a:prstGeom prst="rect">
            <a:avLst/>
          </a:prstGeom>
          <a:no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842" name="Google Shape;842;p44"/>
          <p:cNvSpPr/>
          <p:nvPr/>
        </p:nvSpPr>
        <p:spPr>
          <a:xfrm>
            <a:off x="2135560" y="3436927"/>
            <a:ext cx="7704856" cy="272069"/>
          </a:xfrm>
          <a:prstGeom prst="rect">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845" name="Google Shape;845;p44"/>
          <p:cNvSpPr/>
          <p:nvPr/>
        </p:nvSpPr>
        <p:spPr>
          <a:xfrm>
            <a:off x="1981200" y="2698810"/>
            <a:ext cx="5770984" cy="1148811"/>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846" name="Google Shape;846;p44"/>
          <p:cNvSpPr/>
          <p:nvPr/>
        </p:nvSpPr>
        <p:spPr>
          <a:xfrm>
            <a:off x="7906544" y="2698809"/>
            <a:ext cx="2223985" cy="1152531"/>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847" name="Google Shape;847;p44"/>
          <p:cNvSpPr txBox="1"/>
          <p:nvPr/>
        </p:nvSpPr>
        <p:spPr>
          <a:xfrm>
            <a:off x="5996494" y="2103545"/>
            <a:ext cx="1584175" cy="462551"/>
          </a:xfrm>
          <a:prstGeom prst="rect">
            <a:avLst/>
          </a:prstGeom>
          <a:noFill/>
          <a:ln>
            <a:noFill/>
          </a:ln>
        </p:spPr>
        <p:txBody>
          <a:bodyPr spcFirstLastPara="1" wrap="square" lIns="91425" tIns="45700" rIns="91425" bIns="45700" anchor="t" anchorCtr="0">
            <a:spAutoFit/>
          </a:bodyPr>
          <a:lstStyle/>
          <a:p>
            <a:r>
              <a:rPr lang="en-US" sz="2400" b="1">
                <a:solidFill>
                  <a:schemeClr val="dk1"/>
                </a:solidFill>
                <a:latin typeface="Calibri"/>
                <a:ea typeface="Calibri"/>
                <a:cs typeface="Calibri"/>
                <a:sym typeface="Calibri"/>
              </a:rPr>
              <a:t>Stage 0</a:t>
            </a:r>
            <a:endParaRPr sz="2400">
              <a:solidFill>
                <a:schemeClr val="dk1"/>
              </a:solidFill>
              <a:latin typeface="Calibri"/>
              <a:ea typeface="Calibri"/>
              <a:cs typeface="Calibri"/>
              <a:sym typeface="Calibri"/>
            </a:endParaRPr>
          </a:p>
        </p:txBody>
      </p:sp>
      <p:sp>
        <p:nvSpPr>
          <p:cNvPr id="848" name="Google Shape;848;p44"/>
          <p:cNvSpPr txBox="1"/>
          <p:nvPr/>
        </p:nvSpPr>
        <p:spPr>
          <a:xfrm>
            <a:off x="9119936" y="2097802"/>
            <a:ext cx="1584175" cy="462551"/>
          </a:xfrm>
          <a:prstGeom prst="rect">
            <a:avLst/>
          </a:prstGeom>
          <a:noFill/>
          <a:ln>
            <a:noFill/>
          </a:ln>
        </p:spPr>
        <p:txBody>
          <a:bodyPr spcFirstLastPara="1" wrap="square" lIns="91425" tIns="45700" rIns="91425" bIns="45700" anchor="t" anchorCtr="0">
            <a:spAutoFit/>
          </a:bodyPr>
          <a:lstStyle/>
          <a:p>
            <a:r>
              <a:rPr lang="en-US" sz="2400" b="1">
                <a:solidFill>
                  <a:schemeClr val="dk1"/>
                </a:solidFill>
                <a:latin typeface="Calibri"/>
                <a:ea typeface="Calibri"/>
                <a:cs typeface="Calibri"/>
                <a:sym typeface="Calibri"/>
              </a:rPr>
              <a:t>Stage 1</a:t>
            </a:r>
            <a:endParaRPr sz="2400">
              <a:solidFill>
                <a:schemeClr val="dk1"/>
              </a:solidFill>
              <a:latin typeface="Calibri"/>
              <a:ea typeface="Calibri"/>
              <a:cs typeface="Calibri"/>
              <a:sym typeface="Calibri"/>
            </a:endParaRPr>
          </a:p>
        </p:txBody>
      </p:sp>
      <p:sp>
        <p:nvSpPr>
          <p:cNvPr id="849" name="Google Shape;849;p44"/>
          <p:cNvSpPr/>
          <p:nvPr/>
        </p:nvSpPr>
        <p:spPr>
          <a:xfrm rot="-5400000">
            <a:off x="7405422" y="2974059"/>
            <a:ext cx="1148811" cy="598313"/>
          </a:xfrm>
          <a:prstGeom prst="rect">
            <a:avLst/>
          </a:prstGeom>
          <a:solidFill>
            <a:schemeClr val="lt1"/>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r>
              <a:rPr lang="en-US" sz="2000">
                <a:solidFill>
                  <a:schemeClr val="dk1"/>
                </a:solidFill>
                <a:latin typeface="Calibri"/>
                <a:ea typeface="Calibri"/>
                <a:cs typeface="Calibri"/>
                <a:sym typeface="Calibri"/>
              </a:rPr>
              <a:t>SHUFFLE</a:t>
            </a:r>
            <a:endParaRPr sz="24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2"/>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846"/>
                                        </p:tgtEl>
                                        <p:attrNameLst>
                                          <p:attrName>style.visibility</p:attrName>
                                        </p:attrNameLst>
                                      </p:cBhvr>
                                      <p:to>
                                        <p:strVal val="visible"/>
                                      </p:to>
                                    </p:set>
                                    <p:animEffect transition="in" filter="fade">
                                      <p:cBhvr>
                                        <p:cTn id="15" dur="500"/>
                                        <p:tgtEl>
                                          <p:spTgt spid="846"/>
                                        </p:tgtEl>
                                      </p:cBhvr>
                                    </p:animEffect>
                                  </p:childTnLst>
                                </p:cTn>
                              </p:par>
                              <p:par>
                                <p:cTn id="16" presetID="10" presetClass="entr" presetSubtype="0" fill="hold" nodeType="withEffect">
                                  <p:stCondLst>
                                    <p:cond delay="0"/>
                                  </p:stCondLst>
                                  <p:childTnLst>
                                    <p:set>
                                      <p:cBhvr>
                                        <p:cTn id="17" dur="1" fill="hold">
                                          <p:stCondLst>
                                            <p:cond delay="0"/>
                                          </p:stCondLst>
                                        </p:cTn>
                                        <p:tgtEl>
                                          <p:spTgt spid="845"/>
                                        </p:tgtEl>
                                        <p:attrNameLst>
                                          <p:attrName>style.visibility</p:attrName>
                                        </p:attrNameLst>
                                      </p:cBhvr>
                                      <p:to>
                                        <p:strVal val="visible"/>
                                      </p:to>
                                    </p:set>
                                    <p:animEffect transition="in" filter="fade">
                                      <p:cBhvr>
                                        <p:cTn id="18" dur="500"/>
                                        <p:tgtEl>
                                          <p:spTgt spid="845"/>
                                        </p:tgtEl>
                                      </p:cBhvr>
                                    </p:animEffect>
                                  </p:childTnLst>
                                </p:cTn>
                              </p:par>
                              <p:par>
                                <p:cTn id="19" presetID="10" presetClass="entr" presetSubtype="0" fill="hold" nodeType="withEffect">
                                  <p:stCondLst>
                                    <p:cond delay="0"/>
                                  </p:stCondLst>
                                  <p:childTnLst>
                                    <p:set>
                                      <p:cBhvr>
                                        <p:cTn id="20" dur="1" fill="hold">
                                          <p:stCondLst>
                                            <p:cond delay="0"/>
                                          </p:stCondLst>
                                        </p:cTn>
                                        <p:tgtEl>
                                          <p:spTgt spid="849"/>
                                        </p:tgtEl>
                                        <p:attrNameLst>
                                          <p:attrName>style.visibility</p:attrName>
                                        </p:attrNameLst>
                                      </p:cBhvr>
                                      <p:to>
                                        <p:strVal val="visible"/>
                                      </p:to>
                                    </p:set>
                                    <p:animEffect transition="in" filter="fade">
                                      <p:cBhvr>
                                        <p:cTn id="21" dur="500"/>
                                        <p:tgtEl>
                                          <p:spTgt spid="849"/>
                                        </p:tgtEl>
                                      </p:cBhvr>
                                    </p:animEffect>
                                  </p:childTnLst>
                                </p:cTn>
                              </p:par>
                              <p:par>
                                <p:cTn id="22" presetID="10" presetClass="entr" presetSubtype="0" fill="hold" nodeType="withEffect">
                                  <p:stCondLst>
                                    <p:cond delay="0"/>
                                  </p:stCondLst>
                                  <p:childTnLst>
                                    <p:set>
                                      <p:cBhvr>
                                        <p:cTn id="23" dur="1" fill="hold">
                                          <p:stCondLst>
                                            <p:cond delay="0"/>
                                          </p:stCondLst>
                                        </p:cTn>
                                        <p:tgtEl>
                                          <p:spTgt spid="849"/>
                                        </p:tgtEl>
                                        <p:attrNameLst>
                                          <p:attrName>style.visibility</p:attrName>
                                        </p:attrNameLst>
                                      </p:cBhvr>
                                      <p:to>
                                        <p:strVal val="visible"/>
                                      </p:to>
                                    </p:set>
                                    <p:animEffect transition="in" filter="fade">
                                      <p:cBhvr>
                                        <p:cTn id="24" dur="500"/>
                                        <p:tgtEl>
                                          <p:spTgt spid="849"/>
                                        </p:tgtEl>
                                      </p:cBhvr>
                                    </p:animEffect>
                                  </p:childTnLst>
                                </p:cTn>
                              </p:par>
                              <p:par>
                                <p:cTn id="25" presetID="10" presetClass="entr" presetSubtype="0" fill="hold" nodeType="withEffect">
                                  <p:stCondLst>
                                    <p:cond delay="0"/>
                                  </p:stCondLst>
                                  <p:childTnLst>
                                    <p:set>
                                      <p:cBhvr>
                                        <p:cTn id="26" dur="1" fill="hold">
                                          <p:stCondLst>
                                            <p:cond delay="0"/>
                                          </p:stCondLst>
                                        </p:cTn>
                                        <p:tgtEl>
                                          <p:spTgt spid="848"/>
                                        </p:tgtEl>
                                        <p:attrNameLst>
                                          <p:attrName>style.visibility</p:attrName>
                                        </p:attrNameLst>
                                      </p:cBhvr>
                                      <p:to>
                                        <p:strVal val="visible"/>
                                      </p:to>
                                    </p:set>
                                    <p:animEffect transition="in" filter="fade">
                                      <p:cBhvr>
                                        <p:cTn id="27" dur="500"/>
                                        <p:tgtEl>
                                          <p:spTgt spid="848"/>
                                        </p:tgtEl>
                                      </p:cBhvr>
                                    </p:animEffect>
                                  </p:childTnLst>
                                </p:cTn>
                              </p:par>
                              <p:par>
                                <p:cTn id="28" presetID="10" presetClass="entr" presetSubtype="0" fill="hold" nodeType="withEffect">
                                  <p:stCondLst>
                                    <p:cond delay="0"/>
                                  </p:stCondLst>
                                  <p:childTnLst>
                                    <p:set>
                                      <p:cBhvr>
                                        <p:cTn id="29" dur="1" fill="hold">
                                          <p:stCondLst>
                                            <p:cond delay="0"/>
                                          </p:stCondLst>
                                        </p:cTn>
                                        <p:tgtEl>
                                          <p:spTgt spid="847"/>
                                        </p:tgtEl>
                                        <p:attrNameLst>
                                          <p:attrName>style.visibility</p:attrName>
                                        </p:attrNameLst>
                                      </p:cBhvr>
                                      <p:to>
                                        <p:strVal val="visible"/>
                                      </p:to>
                                    </p:set>
                                    <p:animEffect transition="in" filter="fade">
                                      <p:cBhvr>
                                        <p:cTn id="30"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45"/>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sz="4000"/>
              <a:t>Lazy Evaluation</a:t>
            </a:r>
            <a:endParaRPr/>
          </a:p>
        </p:txBody>
      </p:sp>
      <p:sp>
        <p:nvSpPr>
          <p:cNvPr id="857" name="Google Shape;857;p45"/>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dirty="0"/>
              <a:t>First construct DAG, then evaluate whatever an action requires</a:t>
            </a:r>
            <a:endParaRPr dirty="0"/>
          </a:p>
          <a:p>
            <a:pPr marL="342900">
              <a:buSzPts val="3200"/>
              <a:buFont typeface="Calibri"/>
              <a:buChar char="•"/>
            </a:pPr>
            <a:r>
              <a:rPr lang="en-US" dirty="0"/>
              <a:t>Use static rule-based optimizations</a:t>
            </a:r>
            <a:endParaRPr dirty="0"/>
          </a:p>
          <a:p>
            <a:pPr marL="342900">
              <a:buSzPts val="3200"/>
              <a:buFont typeface="Calibri"/>
              <a:buChar char="•"/>
            </a:pPr>
            <a:r>
              <a:rPr lang="en-US" dirty="0"/>
              <a:t>Lazy evaluation permits optimizations</a:t>
            </a:r>
            <a:endParaRPr dirty="0"/>
          </a:p>
          <a:p>
            <a:pPr marL="742950" lvl="1" indent="-285750">
              <a:buSzPts val="2400"/>
              <a:buFont typeface="Calibri"/>
              <a:buChar char="–"/>
            </a:pPr>
            <a:r>
              <a:rPr lang="en-US" dirty="0"/>
              <a:t>Compute </a:t>
            </a:r>
            <a:r>
              <a:rPr lang="en-US" b="1" dirty="0"/>
              <a:t>only necessary values </a:t>
            </a:r>
            <a:r>
              <a:rPr lang="en-US" dirty="0"/>
              <a:t>to reduce driver-cluster communication</a:t>
            </a:r>
            <a:endParaRPr dirty="0"/>
          </a:p>
          <a:p>
            <a:pPr marL="742950" lvl="1" indent="-285750">
              <a:buSzPts val="2400"/>
              <a:buFont typeface="Calibri"/>
              <a:buChar char="–"/>
            </a:pPr>
            <a:r>
              <a:rPr lang="en-US" b="1" dirty="0"/>
              <a:t>Only process the required data</a:t>
            </a:r>
            <a:r>
              <a:rPr lang="en-US" dirty="0"/>
              <a:t>, on-demand (model can support infinite structures such as streams)</a:t>
            </a:r>
            <a:endParaRPr dirty="0"/>
          </a:p>
          <a:p>
            <a:pPr marL="742950" lvl="1" indent="-285750">
              <a:buSzPts val="2400"/>
              <a:buFont typeface="Calibri"/>
              <a:buChar char="–"/>
            </a:pPr>
            <a:r>
              <a:rPr lang="en-US" b="1" dirty="0"/>
              <a:t>Reduce</a:t>
            </a:r>
            <a:r>
              <a:rPr lang="en-US" dirty="0"/>
              <a:t> number of queries</a:t>
            </a:r>
            <a:endParaRPr dirty="0"/>
          </a:p>
          <a:p>
            <a:pPr marL="742950" lvl="1" indent="-285750">
              <a:buSzPts val="2400"/>
              <a:buFont typeface="Calibri"/>
              <a:buChar char="–"/>
            </a:pPr>
            <a:r>
              <a:rPr lang="en-US" b="1" dirty="0"/>
              <a:t>Pipeline</a:t>
            </a:r>
            <a:r>
              <a:rPr lang="en-US" dirty="0"/>
              <a:t> intermediate results between transformations</a:t>
            </a:r>
            <a:endParaRPr dirty="0"/>
          </a:p>
          <a:p>
            <a:pPr marL="457200" lvl="1" indent="0">
              <a:buSzPts val="2400"/>
              <a:buNone/>
            </a:pPr>
            <a:endParaRPr dirty="0"/>
          </a:p>
        </p:txBody>
      </p:sp>
      <p:sp>
        <p:nvSpPr>
          <p:cNvPr id="858" name="Google Shape;858;p45"/>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48</a:t>
            </a:fld>
            <a:endParaRPr/>
          </a:p>
        </p:txBody>
      </p:sp>
      <p:sp>
        <p:nvSpPr>
          <p:cNvPr id="859" name="Google Shape;859;p45"/>
          <p:cNvSpPr/>
          <p:nvPr/>
        </p:nvSpPr>
        <p:spPr>
          <a:xfrm>
            <a:off x="317104" y="10923129"/>
            <a:ext cx="9145016" cy="400110"/>
          </a:xfrm>
          <a:prstGeom prst="rect">
            <a:avLst/>
          </a:prstGeom>
          <a:noFill/>
          <a:ln>
            <a:noFill/>
          </a:ln>
        </p:spPr>
        <p:txBody>
          <a:bodyPr spcFirstLastPara="1" wrap="square" lIns="91425" tIns="45700" rIns="91425" bIns="45700" anchor="t" anchorCtr="0">
            <a:spAutoFit/>
          </a:bodyPr>
          <a:lstStyle/>
          <a:p>
            <a:r>
              <a:rPr lang="en-US" sz="2000">
                <a:solidFill>
                  <a:srgbClr val="1F497D"/>
                </a:solidFill>
                <a:latin typeface="Courier New"/>
                <a:ea typeface="Courier New"/>
                <a:cs typeface="Courier New"/>
                <a:sym typeface="Courier New"/>
              </a:rPr>
              <a:t>SELECT</a:t>
            </a:r>
            <a:r>
              <a:rPr lang="en-US" sz="2000">
                <a:solidFill>
                  <a:schemeClr val="dk1"/>
                </a:solidFill>
                <a:latin typeface="Courier New"/>
                <a:ea typeface="Courier New"/>
                <a:cs typeface="Courier New"/>
                <a:sym typeface="Courier New"/>
              </a:rPr>
              <a:t> Country, Count(*) </a:t>
            </a:r>
            <a:r>
              <a:rPr lang="en-US" sz="2000">
                <a:solidFill>
                  <a:srgbClr val="1F497D"/>
                </a:solidFill>
                <a:latin typeface="Courier New"/>
                <a:ea typeface="Courier New"/>
                <a:cs typeface="Courier New"/>
                <a:sym typeface="Courier New"/>
              </a:rPr>
              <a:t>FROM</a:t>
            </a:r>
            <a:r>
              <a:rPr lang="en-US" sz="2000">
                <a:solidFill>
                  <a:schemeClr val="dk1"/>
                </a:solidFill>
                <a:latin typeface="Courier New"/>
                <a:ea typeface="Courier New"/>
                <a:cs typeface="Courier New"/>
                <a:sym typeface="Courier New"/>
              </a:rPr>
              <a:t> LogEntry </a:t>
            </a:r>
            <a:r>
              <a:rPr lang="en-US" sz="2000">
                <a:solidFill>
                  <a:srgbClr val="1F497D"/>
                </a:solidFill>
                <a:latin typeface="Courier New"/>
                <a:ea typeface="Courier New"/>
                <a:cs typeface="Courier New"/>
                <a:sym typeface="Courier New"/>
              </a:rPr>
              <a:t>GROUP BY </a:t>
            </a:r>
            <a:r>
              <a:rPr lang="en-US" sz="2000">
                <a:solidFill>
                  <a:schemeClr val="dk1"/>
                </a:solidFill>
                <a:latin typeface="Courier New"/>
                <a:ea typeface="Courier New"/>
                <a:cs typeface="Courier New"/>
                <a:sym typeface="Courier New"/>
              </a:rPr>
              <a:t>Country</a:t>
            </a:r>
            <a:endParaRPr sz="2400">
              <a:solidFill>
                <a:schemeClr val="dk1"/>
              </a:solidFill>
              <a:latin typeface="Calibri"/>
              <a:ea typeface="Calibri"/>
              <a:cs typeface="Calibri"/>
              <a:sym typeface="Calibri"/>
            </a:endParaRPr>
          </a:p>
        </p:txBody>
      </p:sp>
      <p:sp>
        <p:nvSpPr>
          <p:cNvPr id="860" name="Google Shape;860;p45"/>
          <p:cNvSpPr/>
          <p:nvPr/>
        </p:nvSpPr>
        <p:spPr>
          <a:xfrm>
            <a:off x="4889612" y="10261767"/>
            <a:ext cx="1944216" cy="622292"/>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
        <p:nvSpPr>
          <p:cNvPr id="861" name="Google Shape;861;p45"/>
          <p:cNvSpPr/>
          <p:nvPr/>
        </p:nvSpPr>
        <p:spPr>
          <a:xfrm>
            <a:off x="1935360" y="5679035"/>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textfile</a:t>
            </a:r>
            <a:endParaRPr sz="2400">
              <a:solidFill>
                <a:schemeClr val="lt1"/>
              </a:solidFill>
              <a:latin typeface="Calibri"/>
              <a:ea typeface="Calibri"/>
              <a:cs typeface="Calibri"/>
              <a:sym typeface="Calibri"/>
            </a:endParaRPr>
          </a:p>
        </p:txBody>
      </p:sp>
      <p:sp>
        <p:nvSpPr>
          <p:cNvPr id="862" name="Google Shape;862;p45"/>
          <p:cNvSpPr/>
          <p:nvPr/>
        </p:nvSpPr>
        <p:spPr>
          <a:xfrm>
            <a:off x="3407568" y="5679035"/>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flatMap</a:t>
            </a:r>
            <a:endParaRPr sz="2400">
              <a:solidFill>
                <a:schemeClr val="lt1"/>
              </a:solidFill>
              <a:latin typeface="Calibri"/>
              <a:ea typeface="Calibri"/>
              <a:cs typeface="Calibri"/>
              <a:sym typeface="Calibri"/>
            </a:endParaRPr>
          </a:p>
        </p:txBody>
      </p:sp>
      <p:sp>
        <p:nvSpPr>
          <p:cNvPr id="863" name="Google Shape;863;p45"/>
          <p:cNvSpPr/>
          <p:nvPr/>
        </p:nvSpPr>
        <p:spPr>
          <a:xfrm>
            <a:off x="4879776" y="5679036"/>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filter</a:t>
            </a:r>
            <a:endParaRPr sz="2400">
              <a:solidFill>
                <a:schemeClr val="lt1"/>
              </a:solidFill>
              <a:latin typeface="Calibri"/>
              <a:ea typeface="Calibri"/>
              <a:cs typeface="Calibri"/>
              <a:sym typeface="Calibri"/>
            </a:endParaRPr>
          </a:p>
        </p:txBody>
      </p:sp>
      <p:sp>
        <p:nvSpPr>
          <p:cNvPr id="864" name="Google Shape;864;p45"/>
          <p:cNvSpPr/>
          <p:nvPr/>
        </p:nvSpPr>
        <p:spPr>
          <a:xfrm>
            <a:off x="6351984" y="6229399"/>
            <a:ext cx="1224136" cy="439961"/>
          </a:xfrm>
          <a:prstGeom prst="rect">
            <a:avLst/>
          </a:prstGeom>
          <a:solidFill>
            <a:srgbClr val="93B3D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join</a:t>
            </a:r>
            <a:endParaRPr sz="2400">
              <a:solidFill>
                <a:schemeClr val="lt1"/>
              </a:solidFill>
              <a:latin typeface="Calibri"/>
              <a:ea typeface="Calibri"/>
              <a:cs typeface="Calibri"/>
              <a:sym typeface="Calibri"/>
            </a:endParaRPr>
          </a:p>
        </p:txBody>
      </p:sp>
      <p:sp>
        <p:nvSpPr>
          <p:cNvPr id="865" name="Google Shape;865;p45"/>
          <p:cNvSpPr/>
          <p:nvPr/>
        </p:nvSpPr>
        <p:spPr>
          <a:xfrm>
            <a:off x="3407568" y="6229400"/>
            <a:ext cx="1224136" cy="439961"/>
          </a:xfrm>
          <a:prstGeom prst="rect">
            <a:avLst/>
          </a:prstGeom>
          <a:solidFill>
            <a:srgbClr val="93B3D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textfile</a:t>
            </a:r>
            <a:endParaRPr sz="2400">
              <a:solidFill>
                <a:schemeClr val="lt1"/>
              </a:solidFill>
              <a:latin typeface="Calibri"/>
              <a:ea typeface="Calibri"/>
              <a:cs typeface="Calibri"/>
              <a:sym typeface="Calibri"/>
            </a:endParaRPr>
          </a:p>
        </p:txBody>
      </p:sp>
      <p:sp>
        <p:nvSpPr>
          <p:cNvPr id="866" name="Google Shape;866;p45"/>
          <p:cNvSpPr/>
          <p:nvPr/>
        </p:nvSpPr>
        <p:spPr>
          <a:xfrm>
            <a:off x="4879776" y="6229400"/>
            <a:ext cx="1224136" cy="439961"/>
          </a:xfrm>
          <a:prstGeom prst="rect">
            <a:avLst/>
          </a:prstGeom>
          <a:solidFill>
            <a:srgbClr val="93B3D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flatMap</a:t>
            </a:r>
            <a:endParaRPr sz="2400">
              <a:solidFill>
                <a:schemeClr val="lt1"/>
              </a:solidFill>
              <a:latin typeface="Calibri"/>
              <a:ea typeface="Calibri"/>
              <a:cs typeface="Calibri"/>
              <a:sym typeface="Calibri"/>
            </a:endParaRPr>
          </a:p>
        </p:txBody>
      </p:sp>
      <p:cxnSp>
        <p:nvCxnSpPr>
          <p:cNvPr id="867" name="Google Shape;867;p45"/>
          <p:cNvCxnSpPr>
            <a:stCxn id="861" idx="3"/>
            <a:endCxn id="862" idx="1"/>
          </p:cNvCxnSpPr>
          <p:nvPr/>
        </p:nvCxnSpPr>
        <p:spPr>
          <a:xfrm>
            <a:off x="3159496" y="5899015"/>
            <a:ext cx="248100" cy="0"/>
          </a:xfrm>
          <a:prstGeom prst="straightConnector1">
            <a:avLst/>
          </a:prstGeom>
          <a:noFill/>
          <a:ln w="38100" cap="flat" cmpd="sng">
            <a:solidFill>
              <a:schemeClr val="dk1"/>
            </a:solidFill>
            <a:prstDash val="solid"/>
            <a:round/>
            <a:headEnd type="none" w="sm" len="sm"/>
            <a:tailEnd type="triangle" w="med" len="med"/>
          </a:ln>
        </p:spPr>
      </p:cxnSp>
      <p:cxnSp>
        <p:nvCxnSpPr>
          <p:cNvPr id="868" name="Google Shape;868;p45"/>
          <p:cNvCxnSpPr>
            <a:stCxn id="862" idx="3"/>
            <a:endCxn id="863" idx="1"/>
          </p:cNvCxnSpPr>
          <p:nvPr/>
        </p:nvCxnSpPr>
        <p:spPr>
          <a:xfrm>
            <a:off x="4631704" y="5899015"/>
            <a:ext cx="248100" cy="0"/>
          </a:xfrm>
          <a:prstGeom prst="straightConnector1">
            <a:avLst/>
          </a:prstGeom>
          <a:noFill/>
          <a:ln w="38100" cap="flat" cmpd="sng">
            <a:solidFill>
              <a:schemeClr val="dk1"/>
            </a:solidFill>
            <a:prstDash val="solid"/>
            <a:round/>
            <a:headEnd type="none" w="sm" len="sm"/>
            <a:tailEnd type="triangle" w="med" len="med"/>
          </a:ln>
        </p:spPr>
      </p:cxnSp>
      <p:cxnSp>
        <p:nvCxnSpPr>
          <p:cNvPr id="869" name="Google Shape;869;p45"/>
          <p:cNvCxnSpPr>
            <a:stCxn id="863" idx="3"/>
            <a:endCxn id="864" idx="1"/>
          </p:cNvCxnSpPr>
          <p:nvPr/>
        </p:nvCxnSpPr>
        <p:spPr>
          <a:xfrm>
            <a:off x="6103912" y="5899016"/>
            <a:ext cx="248100" cy="550500"/>
          </a:xfrm>
          <a:prstGeom prst="straightConnector1">
            <a:avLst/>
          </a:prstGeom>
          <a:noFill/>
          <a:ln w="38100" cap="flat" cmpd="sng">
            <a:solidFill>
              <a:srgbClr val="A5A5A5"/>
            </a:solidFill>
            <a:prstDash val="solid"/>
            <a:round/>
            <a:headEnd type="none" w="sm" len="sm"/>
            <a:tailEnd type="triangle" w="med" len="med"/>
          </a:ln>
        </p:spPr>
      </p:cxnSp>
      <p:cxnSp>
        <p:nvCxnSpPr>
          <p:cNvPr id="870" name="Google Shape;870;p45"/>
          <p:cNvCxnSpPr>
            <a:stCxn id="866" idx="3"/>
            <a:endCxn id="864" idx="1"/>
          </p:cNvCxnSpPr>
          <p:nvPr/>
        </p:nvCxnSpPr>
        <p:spPr>
          <a:xfrm>
            <a:off x="6103912" y="6449380"/>
            <a:ext cx="248100" cy="0"/>
          </a:xfrm>
          <a:prstGeom prst="straightConnector1">
            <a:avLst/>
          </a:prstGeom>
          <a:noFill/>
          <a:ln w="38100" cap="flat" cmpd="sng">
            <a:solidFill>
              <a:srgbClr val="A5A5A5"/>
            </a:solidFill>
            <a:prstDash val="solid"/>
            <a:round/>
            <a:headEnd type="none" w="sm" len="sm"/>
            <a:tailEnd type="triangle" w="med" len="med"/>
          </a:ln>
        </p:spPr>
      </p:cxnSp>
      <p:cxnSp>
        <p:nvCxnSpPr>
          <p:cNvPr id="871" name="Google Shape;871;p45"/>
          <p:cNvCxnSpPr>
            <a:stCxn id="865" idx="3"/>
            <a:endCxn id="866" idx="1"/>
          </p:cNvCxnSpPr>
          <p:nvPr/>
        </p:nvCxnSpPr>
        <p:spPr>
          <a:xfrm>
            <a:off x="4631704" y="6449380"/>
            <a:ext cx="248100" cy="0"/>
          </a:xfrm>
          <a:prstGeom prst="straightConnector1">
            <a:avLst/>
          </a:prstGeom>
          <a:noFill/>
          <a:ln w="38100" cap="flat" cmpd="sng">
            <a:solidFill>
              <a:srgbClr val="A5A5A5"/>
            </a:solidFill>
            <a:prstDash val="solid"/>
            <a:round/>
            <a:headEnd type="none" w="sm" len="sm"/>
            <a:tailEnd type="triangle" w="med" len="med"/>
          </a:ln>
        </p:spPr>
      </p:cxnSp>
      <p:sp>
        <p:nvSpPr>
          <p:cNvPr id="872" name="Google Shape;872;p45"/>
          <p:cNvSpPr/>
          <p:nvPr/>
        </p:nvSpPr>
        <p:spPr>
          <a:xfrm>
            <a:off x="6351984" y="5679035"/>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filter</a:t>
            </a:r>
            <a:endParaRPr sz="2400">
              <a:solidFill>
                <a:schemeClr val="lt1"/>
              </a:solidFill>
              <a:latin typeface="Calibri"/>
              <a:ea typeface="Calibri"/>
              <a:cs typeface="Calibri"/>
              <a:sym typeface="Calibri"/>
            </a:endParaRPr>
          </a:p>
        </p:txBody>
      </p:sp>
      <p:cxnSp>
        <p:nvCxnSpPr>
          <p:cNvPr id="873" name="Google Shape;873;p45"/>
          <p:cNvCxnSpPr>
            <a:stCxn id="863" idx="3"/>
            <a:endCxn id="872" idx="1"/>
          </p:cNvCxnSpPr>
          <p:nvPr/>
        </p:nvCxnSpPr>
        <p:spPr>
          <a:xfrm>
            <a:off x="6103912" y="5899016"/>
            <a:ext cx="248100" cy="0"/>
          </a:xfrm>
          <a:prstGeom prst="straightConnector1">
            <a:avLst/>
          </a:prstGeom>
          <a:noFill/>
          <a:ln w="38100" cap="flat" cmpd="sng">
            <a:solidFill>
              <a:schemeClr val="dk1"/>
            </a:solidFill>
            <a:prstDash val="solid"/>
            <a:round/>
            <a:headEnd type="none" w="sm" len="sm"/>
            <a:tailEnd type="triangle" w="med" len="med"/>
          </a:ln>
        </p:spPr>
      </p:cxnSp>
      <p:sp>
        <p:nvSpPr>
          <p:cNvPr id="874" name="Google Shape;874;p45"/>
          <p:cNvSpPr/>
          <p:nvPr/>
        </p:nvSpPr>
        <p:spPr>
          <a:xfrm>
            <a:off x="7824192" y="5675160"/>
            <a:ext cx="1224136" cy="43996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r>
              <a:rPr lang="en-US" sz="2400">
                <a:solidFill>
                  <a:schemeClr val="lt1"/>
                </a:solidFill>
                <a:latin typeface="Calibri"/>
                <a:ea typeface="Calibri"/>
                <a:cs typeface="Calibri"/>
                <a:sym typeface="Calibri"/>
              </a:rPr>
              <a:t>map</a:t>
            </a:r>
            <a:endParaRPr sz="2400">
              <a:solidFill>
                <a:schemeClr val="lt1"/>
              </a:solidFill>
              <a:latin typeface="Calibri"/>
              <a:ea typeface="Calibri"/>
              <a:cs typeface="Calibri"/>
              <a:sym typeface="Calibri"/>
            </a:endParaRPr>
          </a:p>
        </p:txBody>
      </p:sp>
      <p:cxnSp>
        <p:nvCxnSpPr>
          <p:cNvPr id="875" name="Google Shape;875;p45"/>
          <p:cNvCxnSpPr>
            <a:stCxn id="872" idx="3"/>
            <a:endCxn id="874" idx="1"/>
          </p:cNvCxnSpPr>
          <p:nvPr/>
        </p:nvCxnSpPr>
        <p:spPr>
          <a:xfrm rot="10800000" flipH="1">
            <a:off x="7576120" y="5895115"/>
            <a:ext cx="248100" cy="3900"/>
          </a:xfrm>
          <a:prstGeom prst="straightConnector1">
            <a:avLst/>
          </a:prstGeom>
          <a:noFill/>
          <a:ln w="38100" cap="flat" cmpd="sng">
            <a:solidFill>
              <a:schemeClr val="dk1"/>
            </a:solidFill>
            <a:prstDash val="solid"/>
            <a:round/>
            <a:headEnd type="none" w="sm" len="sm"/>
            <a:tailEnd type="triangle" w="med" len="med"/>
          </a:ln>
        </p:spPr>
      </p:cxnSp>
      <p:cxnSp>
        <p:nvCxnSpPr>
          <p:cNvPr id="876" name="Google Shape;876;p45"/>
          <p:cNvCxnSpPr>
            <a:stCxn id="874" idx="3"/>
          </p:cNvCxnSpPr>
          <p:nvPr/>
        </p:nvCxnSpPr>
        <p:spPr>
          <a:xfrm>
            <a:off x="9048328" y="5895140"/>
            <a:ext cx="248100" cy="0"/>
          </a:xfrm>
          <a:prstGeom prst="straightConnector1">
            <a:avLst/>
          </a:prstGeom>
          <a:noFill/>
          <a:ln w="38100" cap="flat" cmpd="sng">
            <a:solidFill>
              <a:schemeClr val="dk1"/>
            </a:solidFill>
            <a:prstDash val="solid"/>
            <a:round/>
            <a:headEnd type="none" w="sm" len="sm"/>
            <a:tailEnd type="triangle" w="med" len="med"/>
          </a:ln>
        </p:spPr>
      </p:cxnSp>
      <p:sp>
        <p:nvSpPr>
          <p:cNvPr id="877" name="Google Shape;877;p45"/>
          <p:cNvSpPr txBox="1"/>
          <p:nvPr/>
        </p:nvSpPr>
        <p:spPr>
          <a:xfrm>
            <a:off x="9370247" y="5656196"/>
            <a:ext cx="1048072"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reduce</a:t>
            </a:r>
            <a:endParaRPr sz="2400">
              <a:solidFill>
                <a:schemeClr val="dk1"/>
              </a:solidFill>
              <a:latin typeface="Calibri"/>
              <a:ea typeface="Calibri"/>
              <a:cs typeface="Calibri"/>
              <a:sym typeface="Calibri"/>
            </a:endParaRPr>
          </a:p>
        </p:txBody>
      </p:sp>
      <p:sp>
        <p:nvSpPr>
          <p:cNvPr id="878" name="Google Shape;878;p45"/>
          <p:cNvSpPr/>
          <p:nvPr/>
        </p:nvSpPr>
        <p:spPr>
          <a:xfrm>
            <a:off x="1733128" y="5450375"/>
            <a:ext cx="8782472" cy="893090"/>
          </a:xfrm>
          <a:prstGeom prst="ellipse">
            <a:avLst/>
          </a:prstGeom>
          <a:noFill/>
          <a:ln w="635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46"/>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Limitations of vanilla Spark</a:t>
            </a:r>
            <a:endParaRPr/>
          </a:p>
        </p:txBody>
      </p:sp>
      <p:sp>
        <p:nvSpPr>
          <p:cNvPr id="885" name="Google Shape;885;p46"/>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600"/>
              <a:buFont typeface="Calibri"/>
              <a:buChar char="•"/>
            </a:pPr>
            <a:r>
              <a:rPr lang="en-US" sz="3600" dirty="0"/>
              <a:t>RDDs are </a:t>
            </a:r>
            <a:r>
              <a:rPr lang="en-US" sz="3600" dirty="0">
                <a:solidFill>
                  <a:srgbClr val="6F2529"/>
                </a:solidFill>
              </a:rPr>
              <a:t>schema-less</a:t>
            </a:r>
            <a:endParaRPr dirty="0"/>
          </a:p>
          <a:p>
            <a:pPr marL="742950" lvl="1" indent="-285750">
              <a:buSzPts val="2800"/>
              <a:buFont typeface="Calibri"/>
              <a:buChar char="–"/>
            </a:pPr>
            <a:r>
              <a:rPr lang="en-US" sz="2800" dirty="0"/>
              <a:t>Inefficient: think of accessing raw text files</a:t>
            </a:r>
            <a:endParaRPr dirty="0"/>
          </a:p>
          <a:p>
            <a:pPr marL="742950" lvl="1" indent="-285750">
              <a:buSzPts val="2800"/>
              <a:buFont typeface="Calibri"/>
              <a:buChar char="–"/>
            </a:pPr>
            <a:r>
              <a:rPr lang="en-US" sz="2800" dirty="0"/>
              <a:t>Expensive: high space overhead</a:t>
            </a:r>
            <a:endParaRPr dirty="0"/>
          </a:p>
          <a:p>
            <a:pPr marL="342900" indent="-114300">
              <a:buSzPts val="3600"/>
              <a:buNone/>
            </a:pPr>
            <a:endParaRPr sz="3600" dirty="0"/>
          </a:p>
          <a:p>
            <a:pPr marL="342900">
              <a:buSzPts val="3600"/>
              <a:buFont typeface="Calibri"/>
              <a:buChar char="•"/>
            </a:pPr>
            <a:r>
              <a:rPr lang="en-US" sz="3600" dirty="0"/>
              <a:t>Important optimizations not supported!</a:t>
            </a:r>
            <a:endParaRPr dirty="0"/>
          </a:p>
          <a:p>
            <a:pPr marL="742950" lvl="1" indent="-285750">
              <a:buSzPts val="2800"/>
              <a:buFont typeface="Calibri"/>
              <a:buChar char="–"/>
            </a:pPr>
            <a:r>
              <a:rPr lang="en-US" sz="2800" dirty="0"/>
              <a:t>Access a single column: parsing to find position</a:t>
            </a:r>
            <a:endParaRPr dirty="0"/>
          </a:p>
          <a:p>
            <a:pPr marL="742950" lvl="1" indent="-285750">
              <a:buSzPts val="2800"/>
              <a:buFont typeface="Calibri"/>
              <a:buChar char="–"/>
            </a:pPr>
            <a:r>
              <a:rPr lang="en-US" sz="2800" dirty="0"/>
              <a:t>Query plan is hand-optimized</a:t>
            </a:r>
            <a:endParaRPr dirty="0"/>
          </a:p>
          <a:p>
            <a:pPr marL="342900" indent="-114300">
              <a:buSzPts val="3600"/>
              <a:buNone/>
            </a:pPr>
            <a:endParaRPr sz="3600" dirty="0"/>
          </a:p>
          <a:p>
            <a:pPr marL="342900">
              <a:buSzPts val="3600"/>
              <a:buFont typeface="Calibri"/>
              <a:buChar char="•"/>
            </a:pPr>
            <a:r>
              <a:rPr lang="en-US" sz="3600" dirty="0"/>
              <a:t>Queries cannot refer to </a:t>
            </a:r>
            <a:r>
              <a:rPr lang="en-US" sz="3600" dirty="0">
                <a:solidFill>
                  <a:srgbClr val="6F2529"/>
                </a:solidFill>
              </a:rPr>
              <a:t>attributes</a:t>
            </a:r>
            <a:endParaRPr dirty="0"/>
          </a:p>
          <a:p>
            <a:pPr marL="742950" lvl="1" indent="-285750">
              <a:buSzPts val="2800"/>
              <a:buFont typeface="Calibri"/>
              <a:buChar char="–"/>
            </a:pPr>
            <a:r>
              <a:rPr lang="en-US" sz="2800" dirty="0"/>
              <a:t>Think of implementing SQL capabilities</a:t>
            </a:r>
            <a:endParaRPr dirty="0"/>
          </a:p>
        </p:txBody>
      </p:sp>
      <p:sp>
        <p:nvSpPr>
          <p:cNvPr id="886" name="Google Shape;886;p46"/>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29"/>
          <p:cNvSpPr txBox="1">
            <a:spLocks noGrp="1"/>
          </p:cNvSpPr>
          <p:nvPr>
            <p:ph type="title"/>
          </p:nvPr>
        </p:nvSpPr>
        <p:spPr>
          <a:xfrm>
            <a:off x="609599" y="274637"/>
            <a:ext cx="10972800" cy="792162"/>
          </a:xfrm>
          <a:prstGeom prst="rect">
            <a:avLst/>
          </a:prstGeom>
          <a:noFill/>
          <a:ln>
            <a:noFill/>
          </a:ln>
        </p:spPr>
        <p:txBody>
          <a:bodyPr spcFirstLastPara="1" wrap="square" lIns="91400" tIns="45675" rIns="91400" bIns="45675" anchor="b" anchorCtr="0">
            <a:noAutofit/>
          </a:bodyPr>
          <a:lstStyle/>
          <a:p>
            <a:pPr marL="0" lvl="0" indent="0" algn="ctr" rtl="0">
              <a:lnSpc>
                <a:spcPct val="100000"/>
              </a:lnSpc>
              <a:spcBef>
                <a:spcPts val="0"/>
              </a:spcBef>
              <a:spcAft>
                <a:spcPts val="0"/>
              </a:spcAft>
              <a:buClr>
                <a:schemeClr val="dk2"/>
              </a:buClr>
              <a:buSzPts val="1400"/>
              <a:buFont typeface="Calibri"/>
              <a:buNone/>
            </a:pPr>
            <a:r>
              <a:rPr lang="en-US"/>
              <a:t>2PC (</a:t>
            </a:r>
            <a:r>
              <a:rPr lang="en-US" sz="4400" b="0" i="0" u="none" strike="noStrike" cap="none">
                <a:solidFill>
                  <a:schemeClr val="dk2"/>
                </a:solidFill>
                <a:latin typeface="Calibri"/>
                <a:ea typeface="Calibri"/>
                <a:cs typeface="Calibri"/>
                <a:sym typeface="Calibri"/>
              </a:rPr>
              <a:t>with presumed commit</a:t>
            </a:r>
            <a:r>
              <a:rPr lang="en-US"/>
              <a:t>)</a:t>
            </a:r>
            <a:endParaRPr/>
          </a:p>
        </p:txBody>
      </p:sp>
      <p:sp>
        <p:nvSpPr>
          <p:cNvPr id="615" name="Google Shape;615;p29"/>
          <p:cNvSpPr txBox="1">
            <a:spLocks noGrp="1"/>
          </p:cNvSpPr>
          <p:nvPr>
            <p:ph type="sldNum" idx="12"/>
          </p:nvPr>
        </p:nvSpPr>
        <p:spPr>
          <a:xfrm>
            <a:off x="8737599" y="6245224"/>
            <a:ext cx="3251199" cy="476249"/>
          </a:xfrm>
          <a:prstGeom prst="rect">
            <a:avLst/>
          </a:prstGeom>
          <a:noFill/>
          <a:ln>
            <a:noFill/>
          </a:ln>
        </p:spPr>
        <p:txBody>
          <a:bodyPr spcFirstLastPara="1" wrap="square" lIns="91400" tIns="45675" rIns="91400" bIns="45675" anchor="b"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cxnSp>
        <p:nvCxnSpPr>
          <p:cNvPr id="616" name="Google Shape;616;p29"/>
          <p:cNvCxnSpPr/>
          <p:nvPr/>
        </p:nvCxnSpPr>
        <p:spPr>
          <a:xfrm>
            <a:off x="1343471" y="2248621"/>
            <a:ext cx="0" cy="3916681"/>
          </a:xfrm>
          <a:prstGeom prst="straightConnector1">
            <a:avLst/>
          </a:prstGeom>
          <a:noFill/>
          <a:ln w="63500" cap="flat" cmpd="sng">
            <a:solidFill>
              <a:srgbClr val="A5A5A5"/>
            </a:solidFill>
            <a:prstDash val="solid"/>
            <a:round/>
            <a:headEnd type="none" w="sm" len="sm"/>
            <a:tailEnd type="triangle" w="med" len="med"/>
          </a:ln>
        </p:spPr>
      </p:cxnSp>
      <p:sp>
        <p:nvSpPr>
          <p:cNvPr id="617" name="Google Shape;617;p29"/>
          <p:cNvSpPr/>
          <p:nvPr/>
        </p:nvSpPr>
        <p:spPr>
          <a:xfrm>
            <a:off x="1419671" y="5638799"/>
            <a:ext cx="758824" cy="457200"/>
          </a:xfrm>
          <a:prstGeom prst="rect">
            <a:avLst/>
          </a:prstGeom>
          <a:noFill/>
          <a:ln>
            <a:noFill/>
          </a:ln>
        </p:spPr>
        <p:txBody>
          <a:bodyPr spcFirstLastPara="1" wrap="square" lIns="91400" tIns="45675" rIns="91400" bIns="45675" anchor="t" anchorCtr="0">
            <a:sp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time</a:t>
            </a:r>
            <a:endParaRPr sz="1400" b="0" i="0" u="none" strike="noStrike" cap="none">
              <a:solidFill>
                <a:srgbClr val="000000"/>
              </a:solidFill>
              <a:latin typeface="Arial"/>
              <a:ea typeface="Arial"/>
              <a:cs typeface="Arial"/>
              <a:sym typeface="Arial"/>
            </a:endParaRPr>
          </a:p>
        </p:txBody>
      </p:sp>
      <p:cxnSp>
        <p:nvCxnSpPr>
          <p:cNvPr id="618" name="Google Shape;618;p29"/>
          <p:cNvCxnSpPr/>
          <p:nvPr/>
        </p:nvCxnSpPr>
        <p:spPr>
          <a:xfrm>
            <a:off x="4114800" y="2126703"/>
            <a:ext cx="0" cy="4038598"/>
          </a:xfrm>
          <a:prstGeom prst="straightConnector1">
            <a:avLst/>
          </a:prstGeom>
          <a:noFill/>
          <a:ln w="152400" cap="flat" cmpd="sng">
            <a:solidFill>
              <a:srgbClr val="669900"/>
            </a:solidFill>
            <a:prstDash val="solid"/>
            <a:round/>
            <a:headEnd type="none" w="sm" len="sm"/>
            <a:tailEnd type="none" w="sm" len="sm"/>
          </a:ln>
        </p:spPr>
      </p:cxnSp>
      <p:cxnSp>
        <p:nvCxnSpPr>
          <p:cNvPr id="619" name="Google Shape;619;p29"/>
          <p:cNvCxnSpPr/>
          <p:nvPr/>
        </p:nvCxnSpPr>
        <p:spPr>
          <a:xfrm>
            <a:off x="6400800" y="2122511"/>
            <a:ext cx="0" cy="4114800"/>
          </a:xfrm>
          <a:prstGeom prst="straightConnector1">
            <a:avLst/>
          </a:prstGeom>
          <a:noFill/>
          <a:ln w="63500" cap="flat" cmpd="sng">
            <a:solidFill>
              <a:srgbClr val="0070C0"/>
            </a:solidFill>
            <a:prstDash val="solid"/>
            <a:round/>
            <a:headEnd type="none" w="sm" len="sm"/>
            <a:tailEnd type="none" w="sm" len="sm"/>
          </a:ln>
        </p:spPr>
      </p:cxnSp>
      <p:cxnSp>
        <p:nvCxnSpPr>
          <p:cNvPr id="620" name="Google Shape;620;p29"/>
          <p:cNvCxnSpPr/>
          <p:nvPr/>
        </p:nvCxnSpPr>
        <p:spPr>
          <a:xfrm>
            <a:off x="8229600" y="2122511"/>
            <a:ext cx="0" cy="4038598"/>
          </a:xfrm>
          <a:prstGeom prst="straightConnector1">
            <a:avLst/>
          </a:prstGeom>
          <a:noFill/>
          <a:ln w="63500" cap="flat" cmpd="sng">
            <a:solidFill>
              <a:srgbClr val="0070C0"/>
            </a:solidFill>
            <a:prstDash val="solid"/>
            <a:round/>
            <a:headEnd type="none" w="sm" len="sm"/>
            <a:tailEnd type="none" w="sm" len="sm"/>
          </a:ln>
        </p:spPr>
      </p:cxnSp>
      <p:grpSp>
        <p:nvGrpSpPr>
          <p:cNvPr id="621" name="Google Shape;621;p29"/>
          <p:cNvGrpSpPr/>
          <p:nvPr/>
        </p:nvGrpSpPr>
        <p:grpSpPr>
          <a:xfrm>
            <a:off x="3998912" y="1804986"/>
            <a:ext cx="4232275" cy="863602"/>
            <a:chOff x="1558" y="1136"/>
            <a:chExt cx="2665" cy="543"/>
          </a:xfrm>
        </p:grpSpPr>
        <p:sp>
          <p:nvSpPr>
            <p:cNvPr id="622" name="Google Shape;622;p29"/>
            <p:cNvSpPr/>
            <p:nvPr/>
          </p:nvSpPr>
          <p:spPr>
            <a:xfrm>
              <a:off x="1558" y="1136"/>
              <a:ext cx="1639" cy="252"/>
            </a:xfrm>
            <a:prstGeom prst="rect">
              <a:avLst/>
            </a:prstGeom>
            <a:noFill/>
            <a:ln>
              <a:noFill/>
            </a:ln>
          </p:spPr>
          <p:txBody>
            <a:bodyPr spcFirstLastPara="1" wrap="square" lIns="91400" tIns="45675" rIns="91400" bIns="45675"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000" b="1" i="0" u="none" strike="noStrike" cap="none">
                  <a:solidFill>
                    <a:srgbClr val="000000"/>
                  </a:solidFill>
                  <a:latin typeface="Times New Roman"/>
                  <a:ea typeface="Times New Roman"/>
                  <a:cs typeface="Times New Roman"/>
                  <a:sym typeface="Times New Roman"/>
                </a:rPr>
                <a:t>prepare to commit</a:t>
              </a:r>
              <a:endParaRPr sz="1200" b="0" i="0" u="none" strike="noStrike" cap="none">
                <a:solidFill>
                  <a:srgbClr val="000000"/>
                </a:solidFill>
                <a:latin typeface="Arial"/>
                <a:ea typeface="Arial"/>
                <a:cs typeface="Arial"/>
                <a:sym typeface="Arial"/>
              </a:endParaRPr>
            </a:p>
          </p:txBody>
        </p:sp>
        <p:grpSp>
          <p:nvGrpSpPr>
            <p:cNvPr id="623" name="Google Shape;623;p29"/>
            <p:cNvGrpSpPr/>
            <p:nvPr/>
          </p:nvGrpSpPr>
          <p:grpSpPr>
            <a:xfrm>
              <a:off x="1631" y="1343"/>
              <a:ext cx="2592" cy="336"/>
              <a:chOff x="1631" y="1343"/>
              <a:chExt cx="2592" cy="336"/>
            </a:xfrm>
          </p:grpSpPr>
          <p:cxnSp>
            <p:nvCxnSpPr>
              <p:cNvPr id="624" name="Google Shape;624;p29"/>
              <p:cNvCxnSpPr/>
              <p:nvPr/>
            </p:nvCxnSpPr>
            <p:spPr>
              <a:xfrm>
                <a:off x="1631" y="1391"/>
                <a:ext cx="1440" cy="288"/>
              </a:xfrm>
              <a:prstGeom prst="straightConnector1">
                <a:avLst/>
              </a:prstGeom>
              <a:noFill/>
              <a:ln w="12700" cap="flat" cmpd="sng">
                <a:solidFill>
                  <a:srgbClr val="000000"/>
                </a:solidFill>
                <a:prstDash val="solid"/>
                <a:round/>
                <a:headEnd type="none" w="sm" len="sm"/>
                <a:tailEnd type="triangle" w="med" len="med"/>
              </a:ln>
            </p:spPr>
          </p:cxnSp>
          <p:cxnSp>
            <p:nvCxnSpPr>
              <p:cNvPr id="625" name="Google Shape;625;p29"/>
              <p:cNvCxnSpPr/>
              <p:nvPr/>
            </p:nvCxnSpPr>
            <p:spPr>
              <a:xfrm>
                <a:off x="1631" y="1343"/>
                <a:ext cx="2592" cy="288"/>
              </a:xfrm>
              <a:prstGeom prst="straightConnector1">
                <a:avLst/>
              </a:prstGeom>
              <a:noFill/>
              <a:ln w="12700" cap="flat" cmpd="sng">
                <a:solidFill>
                  <a:srgbClr val="000000"/>
                </a:solidFill>
                <a:prstDash val="solid"/>
                <a:round/>
                <a:headEnd type="none" w="sm" len="sm"/>
                <a:tailEnd type="triangle" w="med" len="med"/>
              </a:ln>
            </p:spPr>
          </p:cxnSp>
        </p:grpSp>
      </p:grpSp>
      <p:grpSp>
        <p:nvGrpSpPr>
          <p:cNvPr id="626" name="Google Shape;626;p29"/>
          <p:cNvGrpSpPr/>
          <p:nvPr/>
        </p:nvGrpSpPr>
        <p:grpSpPr>
          <a:xfrm>
            <a:off x="4114800" y="3047999"/>
            <a:ext cx="4114800" cy="1523999"/>
            <a:chOff x="1631" y="1919"/>
            <a:chExt cx="2592" cy="959"/>
          </a:xfrm>
        </p:grpSpPr>
        <p:cxnSp>
          <p:nvCxnSpPr>
            <p:cNvPr id="627" name="Google Shape;627;p29"/>
            <p:cNvCxnSpPr/>
            <p:nvPr/>
          </p:nvCxnSpPr>
          <p:spPr>
            <a:xfrm flipH="1">
              <a:off x="1631" y="1919"/>
              <a:ext cx="1440" cy="383"/>
            </a:xfrm>
            <a:prstGeom prst="straightConnector1">
              <a:avLst/>
            </a:prstGeom>
            <a:noFill/>
            <a:ln w="12700" cap="flat" cmpd="sng">
              <a:solidFill>
                <a:srgbClr val="000000"/>
              </a:solidFill>
              <a:prstDash val="solid"/>
              <a:round/>
              <a:headEnd type="none" w="sm" len="sm"/>
              <a:tailEnd type="triangle" w="med" len="med"/>
            </a:ln>
          </p:spPr>
        </p:cxnSp>
        <p:cxnSp>
          <p:nvCxnSpPr>
            <p:cNvPr id="628" name="Google Shape;628;p29"/>
            <p:cNvCxnSpPr/>
            <p:nvPr/>
          </p:nvCxnSpPr>
          <p:spPr>
            <a:xfrm flipH="1">
              <a:off x="1631" y="2111"/>
              <a:ext cx="2592" cy="767"/>
            </a:xfrm>
            <a:prstGeom prst="straightConnector1">
              <a:avLst/>
            </a:prstGeom>
            <a:noFill/>
            <a:ln w="12700" cap="flat" cmpd="sng">
              <a:solidFill>
                <a:srgbClr val="000000"/>
              </a:solidFill>
              <a:prstDash val="solid"/>
              <a:round/>
              <a:headEnd type="none" w="sm" len="sm"/>
              <a:tailEnd type="triangle" w="med" len="med"/>
            </a:ln>
          </p:spPr>
        </p:cxnSp>
        <p:sp>
          <p:nvSpPr>
            <p:cNvPr id="629" name="Google Shape;629;p29"/>
            <p:cNvSpPr/>
            <p:nvPr/>
          </p:nvSpPr>
          <p:spPr>
            <a:xfrm>
              <a:off x="1792" y="1967"/>
              <a:ext cx="254" cy="288"/>
            </a:xfrm>
            <a:prstGeom prst="rect">
              <a:avLst/>
            </a:prstGeom>
            <a:noFill/>
            <a:ln>
              <a:noFill/>
            </a:ln>
          </p:spPr>
          <p:txBody>
            <a:bodyPr spcFirstLastPara="1" wrap="square" lIns="91400" tIns="45675" rIns="91400" bIns="45675"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Y</a:t>
              </a:r>
              <a:endParaRPr sz="1400" b="0" i="0" u="none" strike="noStrike" cap="none">
                <a:solidFill>
                  <a:srgbClr val="000000"/>
                </a:solidFill>
                <a:latin typeface="Arial"/>
                <a:ea typeface="Arial"/>
                <a:cs typeface="Arial"/>
                <a:sym typeface="Arial"/>
              </a:endParaRPr>
            </a:p>
          </p:txBody>
        </p:sp>
        <p:sp>
          <p:nvSpPr>
            <p:cNvPr id="630" name="Google Shape;630;p29"/>
            <p:cNvSpPr/>
            <p:nvPr/>
          </p:nvSpPr>
          <p:spPr>
            <a:xfrm>
              <a:off x="2464" y="2233"/>
              <a:ext cx="254" cy="288"/>
            </a:xfrm>
            <a:prstGeom prst="rect">
              <a:avLst/>
            </a:prstGeom>
            <a:noFill/>
            <a:ln>
              <a:noFill/>
            </a:ln>
          </p:spPr>
          <p:txBody>
            <a:bodyPr spcFirstLastPara="1" wrap="square" lIns="91400" tIns="45675" rIns="91400" bIns="45675"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Y</a:t>
              </a:r>
              <a:endParaRPr sz="1400" b="0" i="0" u="none" strike="noStrike" cap="none">
                <a:solidFill>
                  <a:srgbClr val="000000"/>
                </a:solidFill>
                <a:latin typeface="Arial"/>
                <a:ea typeface="Arial"/>
                <a:cs typeface="Arial"/>
                <a:sym typeface="Arial"/>
              </a:endParaRPr>
            </a:p>
          </p:txBody>
        </p:sp>
      </p:grpSp>
      <p:grpSp>
        <p:nvGrpSpPr>
          <p:cNvPr id="631" name="Google Shape;631;p29"/>
          <p:cNvGrpSpPr/>
          <p:nvPr/>
        </p:nvGrpSpPr>
        <p:grpSpPr>
          <a:xfrm>
            <a:off x="4114800" y="4581127"/>
            <a:ext cx="4114800" cy="911225"/>
            <a:chOff x="1631" y="3024"/>
            <a:chExt cx="2592" cy="574"/>
          </a:xfrm>
        </p:grpSpPr>
        <p:cxnSp>
          <p:nvCxnSpPr>
            <p:cNvPr id="632" name="Google Shape;632;p29"/>
            <p:cNvCxnSpPr/>
            <p:nvPr/>
          </p:nvCxnSpPr>
          <p:spPr>
            <a:xfrm>
              <a:off x="1631" y="3215"/>
              <a:ext cx="2592" cy="191"/>
            </a:xfrm>
            <a:prstGeom prst="straightConnector1">
              <a:avLst/>
            </a:prstGeom>
            <a:noFill/>
            <a:ln w="12700" cap="flat" cmpd="sng">
              <a:solidFill>
                <a:srgbClr val="000000"/>
              </a:solidFill>
              <a:prstDash val="solid"/>
              <a:round/>
              <a:headEnd type="none" w="sm" len="sm"/>
              <a:tailEnd type="triangle" w="med" len="med"/>
            </a:ln>
          </p:spPr>
        </p:cxnSp>
        <p:sp>
          <p:nvSpPr>
            <p:cNvPr id="633" name="Google Shape;633;p29"/>
            <p:cNvSpPr/>
            <p:nvPr/>
          </p:nvSpPr>
          <p:spPr>
            <a:xfrm>
              <a:off x="1890" y="3024"/>
              <a:ext cx="733" cy="252"/>
            </a:xfrm>
            <a:prstGeom prst="rect">
              <a:avLst/>
            </a:prstGeom>
            <a:noFill/>
            <a:ln>
              <a:noFill/>
            </a:ln>
          </p:spPr>
          <p:txBody>
            <a:bodyPr spcFirstLastPara="1" wrap="square" lIns="91400" tIns="45675" rIns="91400" bIns="45675"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000" b="1" i="0" u="none" strike="noStrike" cap="none">
                  <a:solidFill>
                    <a:srgbClr val="000000"/>
                  </a:solidFill>
                  <a:latin typeface="Times New Roman"/>
                  <a:ea typeface="Times New Roman"/>
                  <a:cs typeface="Times New Roman"/>
                  <a:sym typeface="Times New Roman"/>
                </a:rPr>
                <a:t>commit</a:t>
              </a:r>
              <a:endParaRPr sz="1400" b="0" i="0" u="none" strike="noStrike" cap="none">
                <a:solidFill>
                  <a:srgbClr val="000000"/>
                </a:solidFill>
                <a:latin typeface="Arial"/>
                <a:ea typeface="Arial"/>
                <a:cs typeface="Arial"/>
                <a:sym typeface="Arial"/>
              </a:endParaRPr>
            </a:p>
          </p:txBody>
        </p:sp>
        <p:cxnSp>
          <p:nvCxnSpPr>
            <p:cNvPr id="634" name="Google Shape;634;p29"/>
            <p:cNvCxnSpPr/>
            <p:nvPr/>
          </p:nvCxnSpPr>
          <p:spPr>
            <a:xfrm>
              <a:off x="1631" y="3359"/>
              <a:ext cx="1440" cy="239"/>
            </a:xfrm>
            <a:prstGeom prst="straightConnector1">
              <a:avLst/>
            </a:prstGeom>
            <a:noFill/>
            <a:ln w="12700" cap="flat" cmpd="sng">
              <a:solidFill>
                <a:srgbClr val="000000"/>
              </a:solidFill>
              <a:prstDash val="solid"/>
              <a:round/>
              <a:headEnd type="none" w="sm" len="sm"/>
              <a:tailEnd type="triangle" w="med" len="med"/>
            </a:ln>
          </p:spPr>
        </p:cxnSp>
      </p:grpSp>
      <p:sp>
        <p:nvSpPr>
          <p:cNvPr id="635" name="Google Shape;635;p29"/>
          <p:cNvSpPr/>
          <p:nvPr/>
        </p:nvSpPr>
        <p:spPr>
          <a:xfrm>
            <a:off x="1871302" y="1218530"/>
            <a:ext cx="3000560" cy="461623"/>
          </a:xfrm>
          <a:prstGeom prst="rect">
            <a:avLst/>
          </a:prstGeom>
          <a:noFill/>
          <a:ln>
            <a:noFill/>
          </a:ln>
        </p:spPr>
        <p:txBody>
          <a:bodyPr spcFirstLastPara="1" wrap="square" lIns="91400" tIns="45675" rIns="91400" bIns="456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69900"/>
                </a:solidFill>
                <a:latin typeface="Times New Roman"/>
                <a:ea typeface="Times New Roman"/>
                <a:cs typeface="Times New Roman"/>
                <a:sym typeface="Times New Roman"/>
              </a:rPr>
              <a:t> (coordinator) T1,1</a:t>
            </a:r>
            <a:endParaRPr sz="1400" b="0" i="0" u="none" strike="noStrike" cap="none">
              <a:solidFill>
                <a:srgbClr val="000000"/>
              </a:solidFill>
              <a:latin typeface="Arial"/>
              <a:ea typeface="Arial"/>
              <a:cs typeface="Arial"/>
              <a:sym typeface="Arial"/>
            </a:endParaRPr>
          </a:p>
        </p:txBody>
      </p:sp>
      <p:sp>
        <p:nvSpPr>
          <p:cNvPr id="636" name="Google Shape;636;p29"/>
          <p:cNvSpPr/>
          <p:nvPr/>
        </p:nvSpPr>
        <p:spPr>
          <a:xfrm>
            <a:off x="5975722" y="1196751"/>
            <a:ext cx="768349" cy="457200"/>
          </a:xfrm>
          <a:prstGeom prst="rect">
            <a:avLst/>
          </a:prstGeom>
          <a:noFill/>
          <a:ln>
            <a:noFill/>
          </a:ln>
        </p:spPr>
        <p:txBody>
          <a:bodyPr spcFirstLastPara="1" wrap="square" lIns="91400" tIns="45675" rIns="91400" bIns="45675" anchor="t" anchorCtr="0">
            <a:sp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T1,2</a:t>
            </a:r>
            <a:endParaRPr sz="1400" b="0" i="0" u="none" strike="noStrike" cap="none">
              <a:solidFill>
                <a:srgbClr val="000000"/>
              </a:solidFill>
              <a:latin typeface="Arial"/>
              <a:ea typeface="Arial"/>
              <a:cs typeface="Arial"/>
              <a:sym typeface="Arial"/>
            </a:endParaRPr>
          </a:p>
        </p:txBody>
      </p:sp>
      <p:sp>
        <p:nvSpPr>
          <p:cNvPr id="637" name="Google Shape;637;p29"/>
          <p:cNvSpPr/>
          <p:nvPr/>
        </p:nvSpPr>
        <p:spPr>
          <a:xfrm>
            <a:off x="7847928" y="1202332"/>
            <a:ext cx="3001244" cy="822955"/>
          </a:xfrm>
          <a:prstGeom prst="rect">
            <a:avLst/>
          </a:prstGeom>
          <a:noFill/>
          <a:ln>
            <a:noFill/>
          </a:ln>
        </p:spPr>
        <p:txBody>
          <a:bodyPr spcFirstLastPara="1" wrap="square" lIns="91400" tIns="45675" rIns="91400" bIns="45675"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T1,3 (subordinates, </a:t>
            </a:r>
            <a:r>
              <a:rPr lang="en-US" sz="2400" b="1" i="0" u="sng" strike="noStrike" cap="none">
                <a:solidFill>
                  <a:schemeClr val="dk1"/>
                </a:solidFill>
                <a:latin typeface="Times New Roman"/>
                <a:ea typeface="Times New Roman"/>
                <a:cs typeface="Times New Roman"/>
                <a:sym typeface="Times New Roman"/>
              </a:rPr>
              <a:t>NOT</a:t>
            </a:r>
            <a:r>
              <a:rPr lang="en-US" sz="2400" b="1" i="0" u="none" strike="noStrike" cap="none">
                <a:solidFill>
                  <a:schemeClr val="dk1"/>
                </a:solidFill>
                <a:latin typeface="Times New Roman"/>
                <a:ea typeface="Times New Roman"/>
                <a:cs typeface="Times New Roman"/>
                <a:sym typeface="Times New Roman"/>
              </a:rPr>
              <a:t> read only)</a:t>
            </a:r>
            <a:endParaRPr sz="1400" b="0" i="0" u="none" strike="noStrike" cap="none">
              <a:solidFill>
                <a:srgbClr val="000000"/>
              </a:solidFill>
              <a:latin typeface="Arial"/>
              <a:ea typeface="Arial"/>
              <a:cs typeface="Arial"/>
              <a:sym typeface="Arial"/>
            </a:endParaRPr>
          </a:p>
        </p:txBody>
      </p:sp>
      <p:sp>
        <p:nvSpPr>
          <p:cNvPr id="638" name="Google Shape;638;p29"/>
          <p:cNvSpPr/>
          <p:nvPr/>
        </p:nvSpPr>
        <p:spPr>
          <a:xfrm>
            <a:off x="2540984" y="4465631"/>
            <a:ext cx="2057565" cy="518155"/>
          </a:xfrm>
          <a:prstGeom prst="rect">
            <a:avLst/>
          </a:prstGeom>
          <a:no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rgbClr val="990000"/>
                </a:solidFill>
                <a:latin typeface="Arial"/>
                <a:ea typeface="Arial"/>
                <a:cs typeface="Arial"/>
                <a:sym typeface="Arial"/>
              </a:rPr>
              <a:t>commit*</a:t>
            </a:r>
            <a:endParaRPr sz="1400" b="0" i="0" u="none" strike="noStrike" cap="none">
              <a:solidFill>
                <a:srgbClr val="000000"/>
              </a:solidFill>
              <a:latin typeface="Arial"/>
              <a:ea typeface="Arial"/>
              <a:cs typeface="Arial"/>
              <a:sym typeface="Arial"/>
            </a:endParaRPr>
          </a:p>
        </p:txBody>
      </p:sp>
      <p:sp>
        <p:nvSpPr>
          <p:cNvPr id="639" name="Google Shape;639;p29"/>
          <p:cNvSpPr/>
          <p:nvPr/>
        </p:nvSpPr>
        <p:spPr>
          <a:xfrm>
            <a:off x="5908407" y="2547504"/>
            <a:ext cx="2057565" cy="518155"/>
          </a:xfrm>
          <a:prstGeom prst="rect">
            <a:avLst/>
          </a:prstGeom>
          <a:no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rgbClr val="990000"/>
                </a:solidFill>
                <a:latin typeface="Arial"/>
                <a:ea typeface="Arial"/>
                <a:cs typeface="Arial"/>
                <a:sym typeface="Arial"/>
              </a:rPr>
              <a:t>prepare*</a:t>
            </a:r>
            <a:endParaRPr sz="1400" b="0" i="0" u="none" strike="noStrike" cap="none">
              <a:solidFill>
                <a:srgbClr val="000000"/>
              </a:solidFill>
              <a:latin typeface="Arial"/>
              <a:ea typeface="Arial"/>
              <a:cs typeface="Arial"/>
              <a:sym typeface="Arial"/>
            </a:endParaRPr>
          </a:p>
        </p:txBody>
      </p:sp>
      <p:sp>
        <p:nvSpPr>
          <p:cNvPr id="640" name="Google Shape;640;p29"/>
          <p:cNvSpPr/>
          <p:nvPr/>
        </p:nvSpPr>
        <p:spPr>
          <a:xfrm>
            <a:off x="7755680" y="2730305"/>
            <a:ext cx="2057565" cy="518155"/>
          </a:xfrm>
          <a:prstGeom prst="rect">
            <a:avLst/>
          </a:prstGeom>
          <a:no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rgbClr val="990000"/>
                </a:solidFill>
                <a:latin typeface="Arial"/>
                <a:ea typeface="Arial"/>
                <a:cs typeface="Arial"/>
                <a:sym typeface="Arial"/>
              </a:rPr>
              <a:t>prepare*</a:t>
            </a:r>
            <a:endParaRPr sz="1400" b="0" i="0" u="none" strike="noStrike" cap="none">
              <a:solidFill>
                <a:srgbClr val="000000"/>
              </a:solidFill>
              <a:latin typeface="Arial"/>
              <a:ea typeface="Arial"/>
              <a:cs typeface="Arial"/>
              <a:sym typeface="Arial"/>
            </a:endParaRPr>
          </a:p>
        </p:txBody>
      </p:sp>
      <p:sp>
        <p:nvSpPr>
          <p:cNvPr id="641" name="Google Shape;641;p29"/>
          <p:cNvSpPr/>
          <p:nvPr/>
        </p:nvSpPr>
        <p:spPr>
          <a:xfrm>
            <a:off x="9150481" y="5166957"/>
            <a:ext cx="3109918" cy="15545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ACKs and end log are eliminated.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Commit logs are not forced on subs.</a:t>
            </a:r>
            <a:endParaRPr sz="2400" b="0" i="0" u="none" strike="noStrike" cap="none">
              <a:solidFill>
                <a:srgbClr val="FF0000"/>
              </a:solidFill>
              <a:latin typeface="Arial"/>
              <a:ea typeface="Arial"/>
              <a:cs typeface="Arial"/>
              <a:sym typeface="Arial"/>
            </a:endParaRPr>
          </a:p>
        </p:txBody>
      </p:sp>
      <p:sp>
        <p:nvSpPr>
          <p:cNvPr id="642" name="Google Shape;642;p29"/>
          <p:cNvSpPr/>
          <p:nvPr/>
        </p:nvSpPr>
        <p:spPr>
          <a:xfrm>
            <a:off x="6053756" y="5390206"/>
            <a:ext cx="1942110" cy="518155"/>
          </a:xfrm>
          <a:prstGeom prst="rect">
            <a:avLst/>
          </a:prstGeom>
          <a:no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rgbClr val="990000"/>
                </a:solidFill>
                <a:latin typeface="Arial"/>
                <a:ea typeface="Arial"/>
                <a:cs typeface="Arial"/>
                <a:sym typeface="Arial"/>
              </a:rPr>
              <a:t>commit</a:t>
            </a:r>
            <a:endParaRPr sz="1400" b="0" i="0" u="none" strike="noStrike" cap="none">
              <a:solidFill>
                <a:srgbClr val="000000"/>
              </a:solidFill>
              <a:latin typeface="Arial"/>
              <a:ea typeface="Arial"/>
              <a:cs typeface="Arial"/>
              <a:sym typeface="Arial"/>
            </a:endParaRPr>
          </a:p>
        </p:txBody>
      </p:sp>
      <p:sp>
        <p:nvSpPr>
          <p:cNvPr id="643" name="Google Shape;643;p29"/>
          <p:cNvSpPr/>
          <p:nvPr/>
        </p:nvSpPr>
        <p:spPr>
          <a:xfrm>
            <a:off x="7755679" y="5081145"/>
            <a:ext cx="1942110" cy="518155"/>
          </a:xfrm>
          <a:prstGeom prst="rect">
            <a:avLst/>
          </a:prstGeom>
          <a:no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rgbClr val="990000"/>
                </a:solidFill>
                <a:latin typeface="Arial"/>
                <a:ea typeface="Arial"/>
                <a:cs typeface="Arial"/>
                <a:sym typeface="Arial"/>
              </a:rPr>
              <a:t>commit</a:t>
            </a:r>
            <a:endParaRPr sz="1400" b="0" i="0" u="none" strike="noStrike" cap="none">
              <a:solidFill>
                <a:srgbClr val="000000"/>
              </a:solidFill>
              <a:latin typeface="Arial"/>
              <a:ea typeface="Arial"/>
              <a:cs typeface="Arial"/>
              <a:sym typeface="Arial"/>
            </a:endParaRPr>
          </a:p>
        </p:txBody>
      </p:sp>
      <p:sp>
        <p:nvSpPr>
          <p:cNvPr id="644" name="Google Shape;644;p29"/>
          <p:cNvSpPr/>
          <p:nvPr/>
        </p:nvSpPr>
        <p:spPr>
          <a:xfrm>
            <a:off x="2178496" y="4854360"/>
            <a:ext cx="1858659" cy="15545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Arial"/>
                <a:ea typeface="Arial"/>
                <a:cs typeface="Arial"/>
                <a:sym typeface="Arial"/>
              </a:rPr>
              <a:t>Record subs names in log rec.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Arial"/>
                <a:ea typeface="Arial"/>
                <a:cs typeface="Arial"/>
                <a:sym typeface="Arial"/>
              </a:rPr>
              <a:t>Remove T1 from Xact table</a:t>
            </a:r>
            <a:endParaRPr sz="1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1"/>
                                        </p:tgtEl>
                                        <p:attrNameLst>
                                          <p:attrName>style.visibility</p:attrName>
                                        </p:attrNameLst>
                                      </p:cBhvr>
                                      <p:to>
                                        <p:strVal val="visible"/>
                                      </p:to>
                                    </p:set>
                                    <p:animEffect transition="in" filter="fade">
                                      <p:cBhvr>
                                        <p:cTn id="7" dur="500"/>
                                        <p:tgtEl>
                                          <p:spTgt spid="62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39"/>
                                        </p:tgtEl>
                                        <p:attrNameLst>
                                          <p:attrName>style.visibility</p:attrName>
                                        </p:attrNameLst>
                                      </p:cBhvr>
                                      <p:to>
                                        <p:strVal val="visible"/>
                                      </p:to>
                                    </p:set>
                                  </p:childTnLst>
                                </p:cTn>
                              </p:par>
                            </p:childTnLst>
                          </p:cTn>
                        </p:par>
                        <p:par>
                          <p:cTn id="11" fill="hold">
                            <p:stCondLst>
                              <p:cond delay="501"/>
                            </p:stCondLst>
                            <p:childTnLst>
                              <p:par>
                                <p:cTn id="12" presetID="1" presetClass="entr" presetSubtype="0" fill="hold" nodeType="afterEffect">
                                  <p:stCondLst>
                                    <p:cond delay="0"/>
                                  </p:stCondLst>
                                  <p:childTnLst>
                                    <p:set>
                                      <p:cBhvr>
                                        <p:cTn id="13" dur="1" fill="hold">
                                          <p:stCondLst>
                                            <p:cond delay="0"/>
                                          </p:stCondLst>
                                        </p:cTn>
                                        <p:tgtEl>
                                          <p:spTgt spid="64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26"/>
                                        </p:tgtEl>
                                        <p:attrNameLst>
                                          <p:attrName>style.visibility</p:attrName>
                                        </p:attrNameLst>
                                      </p:cBhvr>
                                      <p:to>
                                        <p:strVal val="visible"/>
                                      </p:to>
                                    </p:set>
                                    <p:animEffect transition="in" filter="fade">
                                      <p:cBhvr>
                                        <p:cTn id="18" dur="500"/>
                                        <p:tgtEl>
                                          <p:spTgt spid="626"/>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638"/>
                                        </p:tgtEl>
                                        <p:attrNameLst>
                                          <p:attrName>style.visibility</p:attrName>
                                        </p:attrNameLst>
                                      </p:cBhvr>
                                      <p:to>
                                        <p:strVal val="visible"/>
                                      </p:to>
                                    </p:set>
                                  </p:childTnLst>
                                </p:cTn>
                              </p:par>
                            </p:childTnLst>
                          </p:cTn>
                        </p:par>
                        <p:par>
                          <p:cTn id="22" fill="hold">
                            <p:stCondLst>
                              <p:cond delay="501"/>
                            </p:stCondLst>
                            <p:childTnLst>
                              <p:par>
                                <p:cTn id="23" presetID="1" presetClass="entr" presetSubtype="0" fill="hold" nodeType="afterEffect">
                                  <p:stCondLst>
                                    <p:cond delay="0"/>
                                  </p:stCondLst>
                                  <p:childTnLst>
                                    <p:set>
                                      <p:cBhvr>
                                        <p:cTn id="24" dur="1" fill="hold">
                                          <p:stCondLst>
                                            <p:cond delay="0"/>
                                          </p:stCondLst>
                                        </p:cTn>
                                        <p:tgtEl>
                                          <p:spTgt spid="6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31"/>
                                        </p:tgtEl>
                                        <p:attrNameLst>
                                          <p:attrName>style.visibility</p:attrName>
                                        </p:attrNameLst>
                                      </p:cBhvr>
                                      <p:to>
                                        <p:strVal val="visible"/>
                                      </p:to>
                                    </p:set>
                                    <p:animEffect transition="in" filter="fade">
                                      <p:cBhvr>
                                        <p:cTn id="29" dur="500"/>
                                        <p:tgtEl>
                                          <p:spTgt spid="631"/>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642"/>
                                        </p:tgtEl>
                                        <p:attrNameLst>
                                          <p:attrName>style.visibility</p:attrName>
                                        </p:attrNameLst>
                                      </p:cBhvr>
                                      <p:to>
                                        <p:strVal val="visible"/>
                                      </p:to>
                                    </p:set>
                                  </p:childTnLst>
                                </p:cTn>
                              </p:par>
                            </p:childTnLst>
                          </p:cTn>
                        </p:par>
                        <p:par>
                          <p:cTn id="33" fill="hold">
                            <p:stCondLst>
                              <p:cond delay="501"/>
                            </p:stCondLst>
                            <p:childTnLst>
                              <p:par>
                                <p:cTn id="34" presetID="1" presetClass="entr" presetSubtype="0" fill="hold" nodeType="afterEffect">
                                  <p:stCondLst>
                                    <p:cond delay="0"/>
                                  </p:stCondLst>
                                  <p:childTnLst>
                                    <p:set>
                                      <p:cBhvr>
                                        <p:cTn id="35" dur="1" fill="hold">
                                          <p:stCondLst>
                                            <p:cond delay="0"/>
                                          </p:stCondLst>
                                        </p:cTn>
                                        <p:tgtEl>
                                          <p:spTgt spid="643"/>
                                        </p:tgtEl>
                                        <p:attrNameLst>
                                          <p:attrName>style.visibility</p:attrName>
                                        </p:attrNameLst>
                                      </p:cBhvr>
                                      <p:to>
                                        <p:strVal val="visible"/>
                                      </p:to>
                                    </p:set>
                                  </p:childTnLst>
                                </p:cTn>
                              </p:par>
                            </p:childTnLst>
                          </p:cTn>
                        </p:par>
                        <p:par>
                          <p:cTn id="36" fill="hold">
                            <p:stCondLst>
                              <p:cond delay="502"/>
                            </p:stCondLst>
                            <p:childTnLst>
                              <p:par>
                                <p:cTn id="37" presetID="1" presetClass="entr" presetSubtype="0" fill="hold" nodeType="afterEffect">
                                  <p:stCondLst>
                                    <p:cond delay="0"/>
                                  </p:stCondLst>
                                  <p:childTnLst>
                                    <p:set>
                                      <p:cBhvr>
                                        <p:cTn id="38"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47"/>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Summary</a:t>
            </a:r>
            <a:endParaRPr/>
          </a:p>
        </p:txBody>
      </p:sp>
      <p:sp>
        <p:nvSpPr>
          <p:cNvPr id="892" name="Google Shape;892;p47"/>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a:p>
          <a:p>
            <a:pPr marL="342900">
              <a:buSzPts val="3200"/>
              <a:buFont typeface="Calibri"/>
              <a:buChar char="•"/>
            </a:pPr>
            <a:r>
              <a:rPr lang="en-US"/>
              <a:t>Dataflow is more expressive than MapReduce</a:t>
            </a:r>
            <a:endParaRPr/>
          </a:p>
          <a:p>
            <a:pPr marL="342900" indent="-139700">
              <a:buSzPts val="3200"/>
              <a:buNone/>
            </a:pPr>
            <a:endParaRPr b="1"/>
          </a:p>
          <a:p>
            <a:pPr marL="342900">
              <a:buSzPts val="3200"/>
              <a:buFont typeface="Calibri"/>
              <a:buChar char="•"/>
            </a:pPr>
            <a:r>
              <a:rPr lang="en-US"/>
              <a:t>Distributed memory abstraction eliminates redundant I/O in MapReduce</a:t>
            </a:r>
            <a:endParaRPr/>
          </a:p>
          <a:p>
            <a:pPr marL="342900" indent="-139700">
              <a:buSzPts val="3200"/>
              <a:buNone/>
            </a:pPr>
            <a:endParaRPr/>
          </a:p>
          <a:p>
            <a:pPr marL="342900">
              <a:buSzPts val="3200"/>
              <a:buFont typeface="Calibri"/>
              <a:buChar char="•"/>
            </a:pPr>
            <a:r>
              <a:rPr lang="en-US"/>
              <a:t>Lazy evaluation permits some optimizations, but misses critical SQL features</a:t>
            </a:r>
            <a:endParaRPr/>
          </a:p>
          <a:p>
            <a:pPr marL="342900" indent="-139700">
              <a:buSzPts val="3200"/>
              <a:buNone/>
            </a:pPr>
            <a:endParaRPr/>
          </a:p>
          <a:p>
            <a:pPr marL="342900" indent="-139700">
              <a:buSzPts val="3200"/>
              <a:buNone/>
            </a:pPr>
            <a:endParaRPr/>
          </a:p>
        </p:txBody>
      </p:sp>
      <p:sp>
        <p:nvSpPr>
          <p:cNvPr id="893" name="Google Shape;893;p47"/>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48"/>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Overview</a:t>
            </a:r>
            <a:endParaRPr/>
          </a:p>
        </p:txBody>
      </p:sp>
      <p:sp>
        <p:nvSpPr>
          <p:cNvPr id="899" name="Google Shape;899;p48"/>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indent="-215900">
              <a:buSzPts val="2000"/>
              <a:buNone/>
            </a:pPr>
            <a:endParaRPr sz="2000"/>
          </a:p>
          <a:p>
            <a:pPr marL="342900">
              <a:buSzPts val="3200"/>
              <a:buFont typeface="Calibri"/>
              <a:buChar char="•"/>
            </a:pPr>
            <a:r>
              <a:rPr lang="en-US"/>
              <a:t>Distributed Query Processing</a:t>
            </a:r>
            <a:endParaRPr/>
          </a:p>
          <a:p>
            <a:pPr marL="342900" indent="-215900">
              <a:buSzPts val="2000"/>
              <a:buNone/>
            </a:pPr>
            <a:endParaRPr sz="2000"/>
          </a:p>
          <a:p>
            <a:pPr marL="342900">
              <a:buSzPts val="3200"/>
              <a:buFont typeface="Calibri"/>
              <a:buChar char="•"/>
            </a:pPr>
            <a:r>
              <a:rPr lang="en-US"/>
              <a:t>MapReduce model</a:t>
            </a:r>
            <a:endParaRPr/>
          </a:p>
          <a:p>
            <a:pPr marL="342900" indent="-215900">
              <a:buSzPts val="2000"/>
              <a:buNone/>
            </a:pPr>
            <a:endParaRPr sz="2000"/>
          </a:p>
          <a:p>
            <a:pPr marL="342900">
              <a:buSzPts val="3200"/>
              <a:buFont typeface="Calibri"/>
              <a:buChar char="•"/>
            </a:pPr>
            <a:r>
              <a:rPr lang="en-US"/>
              <a:t>Dataflow model in Spark</a:t>
            </a:r>
            <a:endParaRPr/>
          </a:p>
          <a:p>
            <a:pPr marL="0" indent="0">
              <a:buSzPts val="2000"/>
              <a:buNone/>
            </a:pPr>
            <a:endParaRPr sz="2000"/>
          </a:p>
          <a:p>
            <a:pPr marL="342900">
              <a:buSzPts val="3200"/>
              <a:buFont typeface="Calibri"/>
              <a:buChar char="•"/>
            </a:pPr>
            <a:r>
              <a:rPr lang="en-US" b="1"/>
              <a:t>Optimizing Large-scale Processing</a:t>
            </a:r>
            <a:endParaRPr b="1"/>
          </a:p>
          <a:p>
            <a:pPr marL="342900" indent="-139700">
              <a:buSzPts val="3200"/>
              <a:buNone/>
            </a:pPr>
            <a:endParaRPr/>
          </a:p>
          <a:p>
            <a:pPr marL="342900" indent="-139700">
              <a:buSzPts val="3200"/>
              <a:buNone/>
            </a:pPr>
            <a:endParaRPr/>
          </a:p>
        </p:txBody>
      </p:sp>
      <p:sp>
        <p:nvSpPr>
          <p:cNvPr id="900" name="Google Shape;900;p48"/>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49"/>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Plan of attack</a:t>
            </a:r>
            <a:endParaRPr/>
          </a:p>
        </p:txBody>
      </p:sp>
      <p:sp>
        <p:nvSpPr>
          <p:cNvPr id="907" name="Google Shape;907;p49"/>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600"/>
              <a:buFont typeface="Calibri"/>
              <a:buChar char="•"/>
            </a:pPr>
            <a:r>
              <a:rPr lang="en-US" sz="3600" b="1"/>
              <a:t>Add </a:t>
            </a:r>
            <a:r>
              <a:rPr lang="en-US" sz="3600" b="1">
                <a:solidFill>
                  <a:srgbClr val="6F2529"/>
                </a:solidFill>
              </a:rPr>
              <a:t>schema</a:t>
            </a:r>
            <a:r>
              <a:rPr lang="en-US" sz="3600" b="1"/>
              <a:t> to RDDs</a:t>
            </a:r>
            <a:endParaRPr/>
          </a:p>
          <a:p>
            <a:pPr marL="742950" lvl="1" indent="-285750">
              <a:buSzPts val="2800"/>
              <a:buFont typeface="Calibri"/>
              <a:buChar char="–"/>
            </a:pPr>
            <a:r>
              <a:rPr lang="en-US" sz="2800"/>
              <a:t>Space-efficient data representation</a:t>
            </a:r>
            <a:endParaRPr/>
          </a:p>
          <a:p>
            <a:pPr marL="742950" lvl="1" indent="-285750">
              <a:buSzPts val="2800"/>
              <a:buFont typeface="Calibri"/>
              <a:buChar char="–"/>
            </a:pPr>
            <a:r>
              <a:rPr lang="en-US" sz="2800"/>
              <a:t>Computationally-efficient access to individual attributes</a:t>
            </a:r>
            <a:endParaRPr/>
          </a:p>
          <a:p>
            <a:pPr marL="342900">
              <a:buSzPts val="3600"/>
              <a:buFont typeface="Calibri"/>
              <a:buChar char="•"/>
            </a:pPr>
            <a:r>
              <a:rPr lang="en-US" sz="3600" b="1"/>
              <a:t>Offer an </a:t>
            </a:r>
            <a:r>
              <a:rPr lang="en-US" sz="3600" b="1">
                <a:solidFill>
                  <a:srgbClr val="6F2529"/>
                </a:solidFill>
              </a:rPr>
              <a:t>extensible </a:t>
            </a:r>
            <a:r>
              <a:rPr lang="en-US" sz="3600" b="1"/>
              <a:t>SQL-like language</a:t>
            </a:r>
            <a:endParaRPr/>
          </a:p>
          <a:p>
            <a:pPr marL="742950" lvl="1" indent="-285750">
              <a:buSzPts val="2800"/>
              <a:buFont typeface="Calibri"/>
              <a:buChar char="–"/>
            </a:pPr>
            <a:r>
              <a:rPr lang="en-US" sz="2800"/>
              <a:t>Easier to express queries</a:t>
            </a:r>
            <a:endParaRPr/>
          </a:p>
          <a:p>
            <a:pPr marL="742950" lvl="1" indent="-285750">
              <a:buSzPts val="2800"/>
              <a:buFont typeface="Calibri"/>
              <a:buChar char="–"/>
            </a:pPr>
            <a:r>
              <a:rPr lang="en-US" sz="2800"/>
              <a:t>SQL-like optimizations on data accesses</a:t>
            </a:r>
            <a:endParaRPr/>
          </a:p>
          <a:p>
            <a:pPr marL="742950" lvl="1" indent="-133350">
              <a:buSzPts val="2400"/>
              <a:buNone/>
            </a:pPr>
            <a:endParaRPr/>
          </a:p>
          <a:p>
            <a:pPr marL="0" indent="0">
              <a:buSzPts val="3600"/>
              <a:buNone/>
            </a:pPr>
            <a:r>
              <a:rPr lang="en-US" sz="3600"/>
              <a:t>		Result: </a:t>
            </a:r>
            <a:endParaRPr/>
          </a:p>
        </p:txBody>
      </p:sp>
      <p:sp>
        <p:nvSpPr>
          <p:cNvPr id="908" name="Google Shape;908;p49"/>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52</a:t>
            </a:fld>
            <a:endParaRPr/>
          </a:p>
        </p:txBody>
      </p:sp>
      <p:grpSp>
        <p:nvGrpSpPr>
          <p:cNvPr id="909" name="Google Shape;909;p49"/>
          <p:cNvGrpSpPr/>
          <p:nvPr/>
        </p:nvGrpSpPr>
        <p:grpSpPr>
          <a:xfrm>
            <a:off x="5303912" y="5157193"/>
            <a:ext cx="2952328" cy="1035949"/>
            <a:chOff x="2809552" y="1874831"/>
            <a:chExt cx="2359461" cy="912547"/>
          </a:xfrm>
        </p:grpSpPr>
        <p:sp>
          <p:nvSpPr>
            <p:cNvPr id="910" name="Google Shape;910;p49"/>
            <p:cNvSpPr/>
            <p:nvPr/>
          </p:nvSpPr>
          <p:spPr>
            <a:xfrm>
              <a:off x="4049526" y="2068960"/>
              <a:ext cx="1119487" cy="718418"/>
            </a:xfrm>
            <a:prstGeom prst="rect">
              <a:avLst/>
            </a:prstGeom>
            <a:noFill/>
            <a:ln>
              <a:noFill/>
            </a:ln>
          </p:spPr>
          <p:txBody>
            <a:bodyPr spcFirstLastPara="1" wrap="square" lIns="91425" tIns="45700" rIns="91425" bIns="45700" anchor="t" anchorCtr="0">
              <a:spAutoFit/>
            </a:bodyPr>
            <a:lstStyle/>
            <a:p>
              <a:r>
                <a:rPr lang="en-US" sz="4700" b="1" i="1">
                  <a:solidFill>
                    <a:srgbClr val="3F3F3F"/>
                  </a:solidFill>
                  <a:latin typeface="Gill Sans"/>
                  <a:ea typeface="Gill Sans"/>
                  <a:cs typeface="Gill Sans"/>
                  <a:sym typeface="Gill Sans"/>
                </a:rPr>
                <a:t>SQL</a:t>
              </a:r>
              <a:endParaRPr sz="4700">
                <a:solidFill>
                  <a:srgbClr val="3F3F3F"/>
                </a:solidFill>
                <a:latin typeface="Calibri"/>
                <a:ea typeface="Calibri"/>
                <a:cs typeface="Calibri"/>
                <a:sym typeface="Calibri"/>
              </a:endParaRPr>
            </a:p>
          </p:txBody>
        </p:sp>
        <p:pic>
          <p:nvPicPr>
            <p:cNvPr id="911" name="Google Shape;911;p49" descr="sparklogo_500px.png"/>
            <p:cNvPicPr preferRelativeResize="0"/>
            <p:nvPr/>
          </p:nvPicPr>
          <p:blipFill rotWithShape="1">
            <a:blip r:embed="rId3">
              <a:alphaModFix/>
            </a:blip>
            <a:srcRect/>
            <a:stretch/>
          </p:blipFill>
          <p:spPr>
            <a:xfrm>
              <a:off x="2809552" y="1874831"/>
              <a:ext cx="1366483" cy="75022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9"/>
                                        </p:tgtEl>
                                        <p:attrNameLst>
                                          <p:attrName>style.visibility</p:attrName>
                                        </p:attrNameLst>
                                      </p:cBhvr>
                                      <p:to>
                                        <p:strVal val="visible"/>
                                      </p:to>
                                    </p:set>
                                    <p:animEffect transition="in" filter="fade">
                                      <p:cBhvr>
                                        <p:cTn id="7" dur="500"/>
                                        <p:tgtEl>
                                          <p:spTgt spid="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0"/>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Data model</a:t>
            </a:r>
            <a:endParaRPr/>
          </a:p>
        </p:txBody>
      </p:sp>
      <p:sp>
        <p:nvSpPr>
          <p:cNvPr id="918" name="Google Shape;918;p50"/>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Clr>
                <a:srgbClr val="6F2529"/>
              </a:buClr>
              <a:buSzPts val="3200"/>
              <a:buFont typeface="Calibri"/>
              <a:buChar char="•"/>
            </a:pPr>
            <a:r>
              <a:rPr lang="en-US">
                <a:solidFill>
                  <a:srgbClr val="6F2529"/>
                </a:solidFill>
              </a:rPr>
              <a:t>Nested </a:t>
            </a:r>
            <a:r>
              <a:rPr lang="en-US"/>
              <a:t>data model</a:t>
            </a:r>
            <a:endParaRPr/>
          </a:p>
          <a:p>
            <a:pPr marL="342900">
              <a:buSzPts val="3200"/>
              <a:buFont typeface="Calibri"/>
              <a:buChar char="•"/>
            </a:pPr>
            <a:r>
              <a:rPr lang="en-US"/>
              <a:t>Supports all primitive SQL types (boolean, integer, string, …)</a:t>
            </a:r>
            <a:endParaRPr/>
          </a:p>
          <a:p>
            <a:pPr marL="342900">
              <a:buSzPts val="3200"/>
              <a:buFont typeface="Calibri"/>
              <a:buChar char="•"/>
            </a:pPr>
            <a:r>
              <a:rPr lang="en-US"/>
              <a:t>Supports complex types (structs, arrays, maps, unions)</a:t>
            </a:r>
            <a:endParaRPr/>
          </a:p>
          <a:p>
            <a:pPr marL="342900">
              <a:buSzPts val="3200"/>
              <a:buFont typeface="Calibri"/>
              <a:buChar char="•"/>
            </a:pPr>
            <a:r>
              <a:rPr lang="en-US"/>
              <a:t>User-defined types</a:t>
            </a:r>
            <a:endParaRPr/>
          </a:p>
          <a:p>
            <a:pPr marL="342900">
              <a:buSzPts val="3200"/>
              <a:buFont typeface="Calibri"/>
              <a:buChar char="•"/>
            </a:pPr>
            <a:r>
              <a:rPr lang="en-US"/>
              <a:t>Complex data types are </a:t>
            </a:r>
            <a:r>
              <a:rPr lang="en-US">
                <a:solidFill>
                  <a:srgbClr val="6F2529"/>
                </a:solidFill>
              </a:rPr>
              <a:t>first-class citizens</a:t>
            </a:r>
            <a:endParaRPr/>
          </a:p>
        </p:txBody>
      </p:sp>
      <p:sp>
        <p:nvSpPr>
          <p:cNvPr id="919" name="Google Shape;919;p50"/>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51"/>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Key notion: Data frames</a:t>
            </a:r>
            <a:endParaRPr/>
          </a:p>
        </p:txBody>
      </p:sp>
      <p:sp>
        <p:nvSpPr>
          <p:cNvPr id="927" name="Google Shape;927;p51"/>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54</a:t>
            </a:fld>
            <a:endParaRPr/>
          </a:p>
        </p:txBody>
      </p:sp>
      <p:sp>
        <p:nvSpPr>
          <p:cNvPr id="926" name="Google Shape;926;p51"/>
          <p:cNvSpPr txBox="1">
            <a:spLocks noGrp="1"/>
          </p:cNvSpPr>
          <p:nvPr>
            <p:ph type="body" idx="4294967295"/>
          </p:nvPr>
        </p:nvSpPr>
        <p:spPr>
          <a:xfrm>
            <a:off x="1197445" y="1431160"/>
            <a:ext cx="3941821" cy="880532"/>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lgn="ctr">
              <a:buSzPts val="3200"/>
              <a:buNone/>
            </a:pPr>
            <a:r>
              <a:rPr lang="en-US" dirty="0"/>
              <a:t>Unstructured RDD</a:t>
            </a:r>
            <a:endParaRPr dirty="0"/>
          </a:p>
        </p:txBody>
      </p:sp>
      <p:sp>
        <p:nvSpPr>
          <p:cNvPr id="928" name="Google Shape;928;p51"/>
          <p:cNvSpPr txBox="1"/>
          <p:nvPr/>
        </p:nvSpPr>
        <p:spPr>
          <a:xfrm>
            <a:off x="1633588" y="2432960"/>
            <a:ext cx="2886496" cy="1938992"/>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John, 20, Developer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Marissa, 63, Manager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Bill,61, Owner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Jack,21, Developer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929" name="Google Shape;929;p51"/>
          <p:cNvSpPr txBox="1"/>
          <p:nvPr/>
        </p:nvSpPr>
        <p:spPr>
          <a:xfrm>
            <a:off x="7487594" y="1529988"/>
            <a:ext cx="3322712" cy="1273696"/>
          </a:xfrm>
          <a:prstGeom prst="rect">
            <a:avLst/>
          </a:prstGeom>
          <a:noFill/>
          <a:ln>
            <a:noFill/>
          </a:ln>
        </p:spPr>
        <p:txBody>
          <a:bodyPr spcFirstLastPara="1" wrap="square" lIns="91425" tIns="45700" rIns="91425" bIns="45700" anchor="t" anchorCtr="0">
            <a:noAutofit/>
          </a:bodyPr>
          <a:lstStyle/>
          <a:p>
            <a:pPr algn="ctr">
              <a:buClr>
                <a:schemeClr val="dk1"/>
              </a:buClr>
              <a:buSzPts val="3200"/>
            </a:pPr>
            <a:r>
              <a:rPr lang="en-US" sz="3200" dirty="0">
                <a:solidFill>
                  <a:schemeClr val="dk1"/>
                </a:solidFill>
                <a:latin typeface="Calibri"/>
                <a:ea typeface="Calibri"/>
                <a:cs typeface="Calibri"/>
                <a:sym typeface="Calibri"/>
              </a:rPr>
              <a:t>Data frame</a:t>
            </a:r>
            <a:endParaRPr sz="3200" dirty="0">
              <a:solidFill>
                <a:schemeClr val="dk1"/>
              </a:solidFill>
              <a:latin typeface="Calibri"/>
              <a:ea typeface="Calibri"/>
              <a:cs typeface="Calibri"/>
              <a:sym typeface="Calibri"/>
            </a:endParaRPr>
          </a:p>
        </p:txBody>
      </p:sp>
      <p:sp>
        <p:nvSpPr>
          <p:cNvPr id="930" name="Google Shape;930;p51"/>
          <p:cNvSpPr/>
          <p:nvPr/>
        </p:nvSpPr>
        <p:spPr>
          <a:xfrm>
            <a:off x="4949702" y="3204590"/>
            <a:ext cx="2658269" cy="64807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graphicFrame>
        <p:nvGraphicFramePr>
          <p:cNvPr id="931" name="Google Shape;931;p51"/>
          <p:cNvGraphicFramePr/>
          <p:nvPr/>
        </p:nvGraphicFramePr>
        <p:xfrm>
          <a:off x="7739410" y="2348880"/>
          <a:ext cx="2749100" cy="2225100"/>
        </p:xfrm>
        <a:graphic>
          <a:graphicData uri="http://schemas.openxmlformats.org/drawingml/2006/table">
            <a:tbl>
              <a:tblPr>
                <a:noFill/>
              </a:tblPr>
              <a:tblGrid>
                <a:gridCol w="876875">
                  <a:extLst>
                    <a:ext uri="{9D8B030D-6E8A-4147-A177-3AD203B41FA5}">
                      <a16:colId xmlns:a16="http://schemas.microsoft.com/office/drawing/2014/main" val="20000"/>
                    </a:ext>
                  </a:extLst>
                </a:gridCol>
                <a:gridCol w="576075">
                  <a:extLst>
                    <a:ext uri="{9D8B030D-6E8A-4147-A177-3AD203B41FA5}">
                      <a16:colId xmlns:a16="http://schemas.microsoft.com/office/drawing/2014/main" val="20001"/>
                    </a:ext>
                  </a:extLst>
                </a:gridCol>
                <a:gridCol w="12961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u="none" strike="noStrike" cap="none"/>
                        <a:t>name</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age</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role</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u="none" strike="noStrike" cap="none"/>
                        <a:t>John</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20</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Developer</a:t>
                      </a: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u="none" strike="noStrike" cap="none"/>
                        <a:t>Maria</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63</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Manager</a:t>
                      </a: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u="none" strike="noStrike" cap="none"/>
                        <a:t>Bill</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61</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Owner</a:t>
                      </a: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u="none" strike="noStrike" cap="none"/>
                        <a:t>Jack</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21</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Developer</a:t>
                      </a: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u="none" strike="noStrike" cap="none"/>
                        <a:t>…</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a:t>
                      </a:r>
                      <a:endParaRPr sz="1800" u="none" strike="noStrike" cap="none"/>
                    </a:p>
                  </a:txBody>
                  <a:tcPr marL="91450" marR="91450" marT="45725" marB="45725"/>
                </a:tc>
                <a:extLst>
                  <a:ext uri="{0D108BD9-81ED-4DB2-BD59-A6C34878D82A}">
                    <a16:rowId xmlns:a16="http://schemas.microsoft.com/office/drawing/2014/main" val="10005"/>
                  </a:ext>
                </a:extLst>
              </a:tr>
            </a:tbl>
          </a:graphicData>
        </a:graphic>
      </p:graphicFrame>
      <p:sp>
        <p:nvSpPr>
          <p:cNvPr id="932" name="Google Shape;932;p51"/>
          <p:cNvSpPr/>
          <p:nvPr/>
        </p:nvSpPr>
        <p:spPr>
          <a:xfrm rot="5400000">
            <a:off x="8897239" y="3565943"/>
            <a:ext cx="433420" cy="2749079"/>
          </a:xfrm>
          <a:prstGeom prst="rightBrace">
            <a:avLst>
              <a:gd name="adj1" fmla="val 34705"/>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dk1"/>
              </a:solidFill>
              <a:latin typeface="Calibri"/>
              <a:ea typeface="Calibri"/>
              <a:cs typeface="Calibri"/>
              <a:sym typeface="Calibri"/>
            </a:endParaRPr>
          </a:p>
        </p:txBody>
      </p:sp>
      <p:sp>
        <p:nvSpPr>
          <p:cNvPr id="933" name="Google Shape;933;p51"/>
          <p:cNvSpPr txBox="1"/>
          <p:nvPr/>
        </p:nvSpPr>
        <p:spPr>
          <a:xfrm>
            <a:off x="8096459" y="5157193"/>
            <a:ext cx="2034981"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Columnar </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representation</a:t>
            </a:r>
            <a:endParaRPr sz="2400">
              <a:solidFill>
                <a:schemeClr val="dk1"/>
              </a:solidFill>
              <a:latin typeface="Calibri"/>
              <a:ea typeface="Calibri"/>
              <a:cs typeface="Calibri"/>
              <a:sym typeface="Calibri"/>
            </a:endParaRPr>
          </a:p>
        </p:txBody>
      </p:sp>
      <p:sp>
        <p:nvSpPr>
          <p:cNvPr id="934" name="Google Shape;934;p51"/>
          <p:cNvSpPr txBox="1"/>
          <p:nvPr/>
        </p:nvSpPr>
        <p:spPr>
          <a:xfrm>
            <a:off x="4852088" y="2689353"/>
            <a:ext cx="2755882"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createDataFrame(…)</a:t>
            </a:r>
            <a:endParaRPr sz="24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52"/>
          <p:cNvSpPr txBox="1">
            <a:spLocks noGrp="1"/>
          </p:cNvSpPr>
          <p:nvPr>
            <p:ph type="body" idx="1"/>
          </p:nvPr>
        </p:nvSpPr>
        <p:spPr>
          <a:xfrm>
            <a:off x="1175356" y="666391"/>
            <a:ext cx="3706853" cy="1273696"/>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lgn="ctr">
              <a:buSzPts val="3200"/>
              <a:buNone/>
            </a:pPr>
            <a:r>
              <a:rPr lang="en-US" dirty="0"/>
              <a:t>Unstructured RDD</a:t>
            </a:r>
            <a:endParaRPr dirty="0"/>
          </a:p>
        </p:txBody>
      </p:sp>
      <p:sp>
        <p:nvSpPr>
          <p:cNvPr id="942" name="Google Shape;942;p52"/>
          <p:cNvSpPr txBox="1"/>
          <p:nvPr/>
        </p:nvSpPr>
        <p:spPr>
          <a:xfrm>
            <a:off x="1633588" y="1402399"/>
            <a:ext cx="2886496" cy="1938992"/>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John, 20, Developer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Marissa, 63, Manager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Bill,61, Owner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Jack,21, Developer</a:t>
            </a:r>
            <a:endParaRPr sz="2400">
              <a:solidFill>
                <a:schemeClr val="dk1"/>
              </a:solidFill>
              <a:latin typeface="Calibri"/>
              <a:ea typeface="Calibri"/>
              <a:cs typeface="Calibri"/>
              <a:sym typeface="Calibri"/>
            </a:endParaRPr>
          </a:p>
          <a:p>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943" name="Google Shape;943;p52"/>
          <p:cNvSpPr txBox="1"/>
          <p:nvPr/>
        </p:nvSpPr>
        <p:spPr>
          <a:xfrm>
            <a:off x="7538394" y="666391"/>
            <a:ext cx="3322712" cy="1273696"/>
          </a:xfrm>
          <a:prstGeom prst="rect">
            <a:avLst/>
          </a:prstGeom>
          <a:noFill/>
          <a:ln>
            <a:noFill/>
          </a:ln>
        </p:spPr>
        <p:txBody>
          <a:bodyPr spcFirstLastPara="1" wrap="square" lIns="91425" tIns="45700" rIns="91425" bIns="45700" anchor="t" anchorCtr="0">
            <a:noAutofit/>
          </a:bodyPr>
          <a:lstStyle/>
          <a:p>
            <a:pPr algn="ctr">
              <a:buClr>
                <a:schemeClr val="dk1"/>
              </a:buClr>
              <a:buSzPts val="3200"/>
            </a:pPr>
            <a:r>
              <a:rPr lang="en-US" sz="3200" dirty="0">
                <a:solidFill>
                  <a:schemeClr val="dk1"/>
                </a:solidFill>
                <a:latin typeface="Calibri"/>
                <a:ea typeface="Calibri"/>
                <a:cs typeface="Calibri"/>
                <a:sym typeface="Calibri"/>
              </a:rPr>
              <a:t>Data frame</a:t>
            </a:r>
            <a:endParaRPr sz="3200" dirty="0">
              <a:solidFill>
                <a:schemeClr val="dk1"/>
              </a:solidFill>
              <a:latin typeface="Calibri"/>
              <a:ea typeface="Calibri"/>
              <a:cs typeface="Calibri"/>
              <a:sym typeface="Calibri"/>
            </a:endParaRPr>
          </a:p>
        </p:txBody>
      </p:sp>
      <p:sp>
        <p:nvSpPr>
          <p:cNvPr id="944" name="Google Shape;944;p52"/>
          <p:cNvSpPr/>
          <p:nvPr/>
        </p:nvSpPr>
        <p:spPr>
          <a:xfrm>
            <a:off x="4949702" y="2174029"/>
            <a:ext cx="2658269" cy="64807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lt1"/>
              </a:solidFill>
              <a:latin typeface="Calibri"/>
              <a:ea typeface="Calibri"/>
              <a:cs typeface="Calibri"/>
              <a:sym typeface="Calibri"/>
            </a:endParaRPr>
          </a:p>
        </p:txBody>
      </p:sp>
      <p:graphicFrame>
        <p:nvGraphicFramePr>
          <p:cNvPr id="945" name="Google Shape;945;p52"/>
          <p:cNvGraphicFramePr/>
          <p:nvPr/>
        </p:nvGraphicFramePr>
        <p:xfrm>
          <a:off x="7739410" y="1318319"/>
          <a:ext cx="2749100" cy="2225100"/>
        </p:xfrm>
        <a:graphic>
          <a:graphicData uri="http://schemas.openxmlformats.org/drawingml/2006/table">
            <a:tbl>
              <a:tblPr>
                <a:noFill/>
              </a:tblPr>
              <a:tblGrid>
                <a:gridCol w="876875">
                  <a:extLst>
                    <a:ext uri="{9D8B030D-6E8A-4147-A177-3AD203B41FA5}">
                      <a16:colId xmlns:a16="http://schemas.microsoft.com/office/drawing/2014/main" val="20000"/>
                    </a:ext>
                  </a:extLst>
                </a:gridCol>
                <a:gridCol w="576075">
                  <a:extLst>
                    <a:ext uri="{9D8B030D-6E8A-4147-A177-3AD203B41FA5}">
                      <a16:colId xmlns:a16="http://schemas.microsoft.com/office/drawing/2014/main" val="20001"/>
                    </a:ext>
                  </a:extLst>
                </a:gridCol>
                <a:gridCol w="12961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u="none" strike="noStrike" cap="none"/>
                        <a:t>name</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age</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role</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u="none" strike="noStrike" cap="none"/>
                        <a:t>John</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20</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Developer</a:t>
                      </a: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u="none" strike="noStrike" cap="none"/>
                        <a:t>Maria</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63</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Manager</a:t>
                      </a: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u="none" strike="noStrike" cap="none"/>
                        <a:t>Bill</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61</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Owner</a:t>
                      </a: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u="none" strike="noStrike" cap="none"/>
                        <a:t>Jack</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21</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Developer</a:t>
                      </a: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u="none" strike="noStrike" cap="none"/>
                        <a:t>…</a:t>
                      </a:r>
                      <a:endParaRPr sz="1800" u="none" strike="noStrike" cap="none"/>
                    </a:p>
                  </a:txBody>
                  <a:tcPr marL="91450" marR="91450" marT="45725" marB="45725"/>
                </a:tc>
                <a:tc>
                  <a:txBody>
                    <a:bodyPr/>
                    <a:lstStyle/>
                    <a:p>
                      <a:pPr marL="0" marR="0" lvl="0" indent="0" algn="ctr" rtl="0">
                        <a:spcBef>
                          <a:spcPts val="0"/>
                        </a:spcBef>
                        <a:spcAft>
                          <a:spcPts val="0"/>
                        </a:spcAft>
                        <a:buNone/>
                      </a:pPr>
                      <a:r>
                        <a:rPr lang="en-US" sz="1800" u="none" strike="noStrike" cap="none"/>
                        <a:t>…</a:t>
                      </a:r>
                      <a:endParaRPr sz="1800" u="none" strike="noStrike" cap="none"/>
                    </a:p>
                  </a:txBody>
                  <a:tcPr marL="91450" marR="91450" marT="45725" marB="45725"/>
                </a:tc>
                <a:tc>
                  <a:txBody>
                    <a:bodyPr/>
                    <a:lstStyle/>
                    <a:p>
                      <a:pPr marL="0" marR="0" lvl="0" indent="0" algn="l" rtl="0">
                        <a:spcBef>
                          <a:spcPts val="0"/>
                        </a:spcBef>
                        <a:spcAft>
                          <a:spcPts val="0"/>
                        </a:spcAft>
                        <a:buNone/>
                      </a:pPr>
                      <a:r>
                        <a:rPr lang="en-US" sz="1800" u="none" strike="noStrike" cap="none"/>
                        <a:t>…</a:t>
                      </a:r>
                      <a:endParaRPr sz="1800" u="none" strike="noStrike" cap="none"/>
                    </a:p>
                  </a:txBody>
                  <a:tcPr marL="91450" marR="91450" marT="45725" marB="45725"/>
                </a:tc>
                <a:extLst>
                  <a:ext uri="{0D108BD9-81ED-4DB2-BD59-A6C34878D82A}">
                    <a16:rowId xmlns:a16="http://schemas.microsoft.com/office/drawing/2014/main" val="10005"/>
                  </a:ext>
                </a:extLst>
              </a:tr>
            </a:tbl>
          </a:graphicData>
        </a:graphic>
      </p:graphicFrame>
      <p:sp>
        <p:nvSpPr>
          <p:cNvPr id="946" name="Google Shape;946;p52"/>
          <p:cNvSpPr/>
          <p:nvPr/>
        </p:nvSpPr>
        <p:spPr>
          <a:xfrm rot="5400000">
            <a:off x="8897239" y="2535382"/>
            <a:ext cx="433420" cy="2749079"/>
          </a:xfrm>
          <a:prstGeom prst="rightBrace">
            <a:avLst>
              <a:gd name="adj1" fmla="val 34705"/>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2400">
              <a:solidFill>
                <a:schemeClr val="dk1"/>
              </a:solidFill>
              <a:latin typeface="Calibri"/>
              <a:ea typeface="Calibri"/>
              <a:cs typeface="Calibri"/>
              <a:sym typeface="Calibri"/>
            </a:endParaRPr>
          </a:p>
        </p:txBody>
      </p:sp>
      <p:sp>
        <p:nvSpPr>
          <p:cNvPr id="947" name="Google Shape;947;p52"/>
          <p:cNvSpPr txBox="1"/>
          <p:nvPr/>
        </p:nvSpPr>
        <p:spPr>
          <a:xfrm>
            <a:off x="8096459" y="4126632"/>
            <a:ext cx="2034981" cy="830997"/>
          </a:xfrm>
          <a:prstGeom prst="rect">
            <a:avLst/>
          </a:prstGeom>
          <a:noFill/>
          <a:ln>
            <a:noFill/>
          </a:ln>
        </p:spPr>
        <p:txBody>
          <a:bodyPr spcFirstLastPara="1" wrap="square" lIns="91425" tIns="45700" rIns="91425" bIns="45700" anchor="t" anchorCtr="0">
            <a:spAutoFit/>
          </a:bodyPr>
          <a:lstStyle/>
          <a:p>
            <a:pPr algn="ctr"/>
            <a:r>
              <a:rPr lang="en-US" sz="2400">
                <a:solidFill>
                  <a:schemeClr val="dk1"/>
                </a:solidFill>
                <a:latin typeface="Calibri"/>
                <a:ea typeface="Calibri"/>
                <a:cs typeface="Calibri"/>
                <a:sym typeface="Calibri"/>
              </a:rPr>
              <a:t>Columnar </a:t>
            </a:r>
            <a:endParaRPr sz="2400">
              <a:solidFill>
                <a:schemeClr val="dk1"/>
              </a:solidFill>
              <a:latin typeface="Calibri"/>
              <a:ea typeface="Calibri"/>
              <a:cs typeface="Calibri"/>
              <a:sym typeface="Calibri"/>
            </a:endParaRPr>
          </a:p>
          <a:p>
            <a:pPr algn="ctr"/>
            <a:r>
              <a:rPr lang="en-US" sz="2400">
                <a:solidFill>
                  <a:schemeClr val="dk1"/>
                </a:solidFill>
                <a:latin typeface="Calibri"/>
                <a:ea typeface="Calibri"/>
                <a:cs typeface="Calibri"/>
                <a:sym typeface="Calibri"/>
              </a:rPr>
              <a:t>representation</a:t>
            </a:r>
            <a:endParaRPr sz="2400">
              <a:solidFill>
                <a:schemeClr val="dk1"/>
              </a:solidFill>
              <a:latin typeface="Calibri"/>
              <a:ea typeface="Calibri"/>
              <a:cs typeface="Calibri"/>
              <a:sym typeface="Calibri"/>
            </a:endParaRPr>
          </a:p>
        </p:txBody>
      </p:sp>
      <p:sp>
        <p:nvSpPr>
          <p:cNvPr id="948" name="Google Shape;948;p52"/>
          <p:cNvSpPr txBox="1"/>
          <p:nvPr/>
        </p:nvSpPr>
        <p:spPr>
          <a:xfrm>
            <a:off x="4852088" y="1658791"/>
            <a:ext cx="2755882" cy="461665"/>
          </a:xfrm>
          <a:prstGeom prst="rect">
            <a:avLst/>
          </a:prstGeom>
          <a:noFill/>
          <a:ln>
            <a:noFill/>
          </a:ln>
        </p:spPr>
        <p:txBody>
          <a:bodyPr spcFirstLastPara="1" wrap="square" lIns="91425" tIns="45700" rIns="91425" bIns="45700" anchor="t" anchorCtr="0">
            <a:spAutoFit/>
          </a:bodyPr>
          <a:lstStyle/>
          <a:p>
            <a:r>
              <a:rPr lang="en-US" sz="2400">
                <a:solidFill>
                  <a:schemeClr val="dk1"/>
                </a:solidFill>
                <a:latin typeface="Calibri"/>
                <a:ea typeface="Calibri"/>
                <a:cs typeface="Calibri"/>
                <a:sym typeface="Calibri"/>
              </a:rPr>
              <a:t>createDataFrame(…)</a:t>
            </a:r>
            <a:endParaRPr sz="2400">
              <a:solidFill>
                <a:schemeClr val="dk1"/>
              </a:solidFill>
              <a:latin typeface="Calibri"/>
              <a:ea typeface="Calibri"/>
              <a:cs typeface="Calibri"/>
              <a:sym typeface="Calibri"/>
            </a:endParaRPr>
          </a:p>
        </p:txBody>
      </p:sp>
      <p:sp>
        <p:nvSpPr>
          <p:cNvPr id="949" name="Google Shape;949;p52"/>
          <p:cNvSpPr txBox="1"/>
          <p:nvPr/>
        </p:nvSpPr>
        <p:spPr>
          <a:xfrm>
            <a:off x="866670" y="3440551"/>
            <a:ext cx="8882012" cy="2677656"/>
          </a:xfrm>
          <a:prstGeom prst="rect">
            <a:avLst/>
          </a:prstGeom>
          <a:noFill/>
          <a:ln>
            <a:noFill/>
          </a:ln>
        </p:spPr>
        <p:txBody>
          <a:bodyPr spcFirstLastPara="1" wrap="square" lIns="91425" tIns="45700" rIns="91425" bIns="45700" anchor="t" anchorCtr="0">
            <a:spAutoFit/>
          </a:bodyPr>
          <a:lstStyle/>
          <a:p>
            <a:r>
              <a:rPr lang="en-US" sz="2800" dirty="0">
                <a:solidFill>
                  <a:schemeClr val="dk1"/>
                </a:solidFill>
                <a:latin typeface="Calibri"/>
                <a:ea typeface="Calibri"/>
                <a:cs typeface="Calibri"/>
                <a:sym typeface="Calibri"/>
              </a:rPr>
              <a:t>Data frames created from</a:t>
            </a:r>
            <a:endParaRPr sz="2400" dirty="0">
              <a:solidFill>
                <a:schemeClr val="dk1"/>
              </a:solidFill>
              <a:latin typeface="Calibri"/>
              <a:ea typeface="Calibri"/>
              <a:cs typeface="Calibri"/>
              <a:sym typeface="Calibri"/>
            </a:endParaRPr>
          </a:p>
          <a:p>
            <a:pPr marL="342900" indent="-342900">
              <a:buClr>
                <a:schemeClr val="dk1"/>
              </a:buClr>
              <a:buSzPts val="2800"/>
              <a:buFont typeface="Arial"/>
              <a:buChar char="•"/>
            </a:pPr>
            <a:r>
              <a:rPr lang="en-US" sz="2800" dirty="0">
                <a:solidFill>
                  <a:schemeClr val="dk1"/>
                </a:solidFill>
                <a:latin typeface="Calibri"/>
                <a:ea typeface="Calibri"/>
                <a:cs typeface="Calibri"/>
                <a:sym typeface="Calibri"/>
              </a:rPr>
              <a:t>RDDs</a:t>
            </a:r>
            <a:endParaRPr sz="2400" dirty="0">
              <a:solidFill>
                <a:schemeClr val="dk1"/>
              </a:solidFill>
              <a:latin typeface="Calibri"/>
              <a:ea typeface="Calibri"/>
              <a:cs typeface="Calibri"/>
              <a:sym typeface="Calibri"/>
            </a:endParaRPr>
          </a:p>
          <a:p>
            <a:pPr marL="342900" indent="-342900">
              <a:buClr>
                <a:schemeClr val="dk1"/>
              </a:buClr>
              <a:buSzPts val="2800"/>
              <a:buFont typeface="Arial"/>
              <a:buChar char="•"/>
            </a:pPr>
            <a:r>
              <a:rPr lang="en-US" sz="2800" dirty="0">
                <a:solidFill>
                  <a:schemeClr val="dk1"/>
                </a:solidFill>
                <a:latin typeface="Calibri"/>
                <a:ea typeface="Calibri"/>
                <a:cs typeface="Calibri"/>
                <a:sym typeface="Calibri"/>
              </a:rPr>
              <a:t>Manipulation of other data frames</a:t>
            </a:r>
            <a:endParaRPr sz="2400" dirty="0">
              <a:solidFill>
                <a:schemeClr val="dk1"/>
              </a:solidFill>
              <a:latin typeface="Calibri"/>
              <a:ea typeface="Calibri"/>
              <a:cs typeface="Calibri"/>
              <a:sym typeface="Calibri"/>
            </a:endParaRPr>
          </a:p>
          <a:p>
            <a:pPr marL="342900" indent="-342900">
              <a:buClr>
                <a:schemeClr val="dk1"/>
              </a:buClr>
              <a:buSzPts val="2800"/>
              <a:buFont typeface="Arial"/>
              <a:buChar char="•"/>
            </a:pPr>
            <a:r>
              <a:rPr lang="en-US" sz="2800" dirty="0">
                <a:solidFill>
                  <a:schemeClr val="dk1"/>
                </a:solidFill>
                <a:latin typeface="Calibri"/>
                <a:ea typeface="Calibri"/>
                <a:cs typeface="Calibri"/>
                <a:sym typeface="Calibri"/>
              </a:rPr>
              <a:t>Other data sources</a:t>
            </a:r>
            <a:endParaRPr sz="2400" dirty="0">
              <a:solidFill>
                <a:schemeClr val="dk1"/>
              </a:solidFill>
              <a:latin typeface="Calibri"/>
              <a:ea typeface="Calibri"/>
              <a:cs typeface="Calibri"/>
              <a:sym typeface="Calibri"/>
            </a:endParaRPr>
          </a:p>
          <a:p>
            <a:pPr marL="800100" lvl="1" indent="-342900">
              <a:buClr>
                <a:schemeClr val="dk1"/>
              </a:buClr>
              <a:buSzPts val="2800"/>
              <a:buFont typeface="Arial"/>
              <a:buChar char="•"/>
            </a:pPr>
            <a:r>
              <a:rPr lang="en-US" sz="2800" dirty="0">
                <a:solidFill>
                  <a:schemeClr val="dk1"/>
                </a:solidFill>
                <a:latin typeface="Calibri"/>
                <a:ea typeface="Calibri"/>
                <a:cs typeface="Calibri"/>
                <a:sym typeface="Calibri"/>
              </a:rPr>
              <a:t>relational </a:t>
            </a:r>
            <a:r>
              <a:rPr lang="en-US" sz="2800" dirty="0" err="1">
                <a:solidFill>
                  <a:schemeClr val="dk1"/>
                </a:solidFill>
                <a:latin typeface="Calibri"/>
                <a:ea typeface="Calibri"/>
                <a:cs typeface="Calibri"/>
                <a:sym typeface="Calibri"/>
              </a:rPr>
              <a:t>dbs</a:t>
            </a:r>
            <a:r>
              <a:rPr lang="en-US" sz="2800" dirty="0">
                <a:solidFill>
                  <a:schemeClr val="dk1"/>
                </a:solidFill>
                <a:latin typeface="Calibri"/>
                <a:ea typeface="Calibri"/>
                <a:cs typeface="Calibri"/>
                <a:sym typeface="Calibri"/>
              </a:rPr>
              <a:t>, csv files, …</a:t>
            </a:r>
            <a:endParaRPr sz="2800" dirty="0">
              <a:solidFill>
                <a:schemeClr val="dk1"/>
              </a:solidFill>
              <a:latin typeface="Calibri"/>
              <a:ea typeface="Calibri"/>
              <a:cs typeface="Calibri"/>
              <a:sym typeface="Calibri"/>
            </a:endParaRPr>
          </a:p>
          <a:p>
            <a:pPr marL="800100" lvl="1" indent="-342900">
              <a:buClr>
                <a:schemeClr val="dk1"/>
              </a:buClr>
              <a:buSzPts val="2800"/>
              <a:buFont typeface="Arial"/>
              <a:buChar char="•"/>
            </a:pPr>
            <a:r>
              <a:rPr lang="en-US" sz="2800" dirty="0">
                <a:solidFill>
                  <a:schemeClr val="dk1"/>
                </a:solidFill>
                <a:latin typeface="Calibri"/>
                <a:ea typeface="Calibri"/>
                <a:cs typeface="Calibri"/>
                <a:sym typeface="Calibri"/>
              </a:rPr>
              <a:t>can utilize capabilities of the data source, e.g., filtering</a:t>
            </a:r>
            <a:endParaRPr sz="2400" dirty="0">
              <a:solidFill>
                <a:schemeClr val="dk1"/>
              </a:solidFill>
              <a:latin typeface="Calibri"/>
              <a:ea typeface="Calibri"/>
              <a:cs typeface="Calibri"/>
              <a:sym typeface="Calibri"/>
            </a:endParaRPr>
          </a:p>
        </p:txBody>
      </p:sp>
      <p:sp>
        <p:nvSpPr>
          <p:cNvPr id="2" name="Google Shape;158;p8">
            <a:extLst>
              <a:ext uri="{FF2B5EF4-FFF2-40B4-BE49-F238E27FC236}">
                <a16:creationId xmlns:a16="http://schemas.microsoft.com/office/drawing/2014/main" id="{A82D76A5-1B93-0A70-4D74-49D60F77A20F}"/>
              </a:ext>
            </a:extLst>
          </p:cNvPr>
          <p:cNvSpPr txBox="1">
            <a:spLocks noGrp="1"/>
          </p:cNvSpPr>
          <p:nvPr>
            <p:ph type="sldNum" idx="12"/>
          </p:nvPr>
        </p:nvSpPr>
        <p:spPr>
          <a:xfrm>
            <a:off x="8737600" y="6245225"/>
            <a:ext cx="3251200" cy="47625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53"/>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DataFrame operators</a:t>
            </a:r>
            <a:endParaRPr/>
          </a:p>
        </p:txBody>
      </p:sp>
      <p:sp>
        <p:nvSpPr>
          <p:cNvPr id="956" name="Google Shape;956;p53"/>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2800"/>
              <a:buFont typeface="Calibri"/>
              <a:buChar char="•"/>
            </a:pPr>
            <a:r>
              <a:rPr lang="en-US" sz="2800"/>
              <a:t>Relational operations via a </a:t>
            </a:r>
            <a:r>
              <a:rPr lang="en-US" sz="2800">
                <a:solidFill>
                  <a:srgbClr val="6F2529"/>
                </a:solidFill>
              </a:rPr>
              <a:t>D</a:t>
            </a:r>
            <a:r>
              <a:rPr lang="en-US" sz="2800"/>
              <a:t>omain </a:t>
            </a:r>
            <a:r>
              <a:rPr lang="en-US" sz="2800">
                <a:solidFill>
                  <a:srgbClr val="6F2529"/>
                </a:solidFill>
              </a:rPr>
              <a:t>S</a:t>
            </a:r>
            <a:r>
              <a:rPr lang="en-US" sz="2800"/>
              <a:t>pecific </a:t>
            </a:r>
            <a:r>
              <a:rPr lang="en-US" sz="2800">
                <a:solidFill>
                  <a:srgbClr val="6F2529"/>
                </a:solidFill>
              </a:rPr>
              <a:t>L</a:t>
            </a:r>
            <a:r>
              <a:rPr lang="en-US" sz="2800"/>
              <a:t>anguage</a:t>
            </a:r>
            <a:endParaRPr/>
          </a:p>
          <a:p>
            <a:pPr marL="742950" lvl="1" indent="-285750">
              <a:buSzPts val="2400"/>
              <a:buFont typeface="Calibri"/>
              <a:buChar char="–"/>
            </a:pPr>
            <a:r>
              <a:rPr lang="en-US"/>
              <a:t>Input: expression</a:t>
            </a:r>
            <a:endParaRPr/>
          </a:p>
          <a:p>
            <a:pPr marL="742950" lvl="1" indent="-285750">
              <a:buSzPts val="2400"/>
              <a:buFont typeface="Calibri"/>
              <a:buChar char="–"/>
            </a:pPr>
            <a:r>
              <a:rPr lang="en-US"/>
              <a:t>Output: an abstract syntax tree (AST)</a:t>
            </a:r>
            <a:endParaRPr/>
          </a:p>
          <a:p>
            <a:pPr marL="342900">
              <a:buSzPts val="2800"/>
              <a:buFont typeface="Calibri"/>
              <a:buChar char="•"/>
            </a:pPr>
            <a:r>
              <a:rPr lang="en-US" sz="2800"/>
              <a:t>Two choices for writing queries</a:t>
            </a:r>
            <a:endParaRPr/>
          </a:p>
          <a:p>
            <a:pPr marL="742950" lvl="1" indent="-285750">
              <a:buSzPts val="2400"/>
              <a:buFont typeface="Calibri"/>
              <a:buChar char="–"/>
            </a:pPr>
            <a:r>
              <a:rPr lang="en-US"/>
              <a:t>Chaining operators: compute a sequence of intermediate Dataframes</a:t>
            </a:r>
            <a:endParaRPr/>
          </a:p>
          <a:p>
            <a:pPr marL="742950" lvl="1" indent="-285750">
              <a:buSzPts val="2400"/>
              <a:buFont typeface="Calibri"/>
              <a:buChar char="–"/>
            </a:pPr>
            <a:r>
              <a:rPr lang="en-US"/>
              <a:t>Use traditional SQL</a:t>
            </a:r>
            <a:endParaRPr/>
          </a:p>
          <a:p>
            <a:pPr marL="1143000" lvl="2" indent="-228600">
              <a:buSzPts val="2000"/>
              <a:buFont typeface="Calibri"/>
              <a:buChar char="•"/>
            </a:pPr>
            <a:r>
              <a:rPr lang="en-US" sz="2000"/>
              <a:t>extensible with User Defined Functions (UDFs)</a:t>
            </a:r>
            <a:endParaRPr/>
          </a:p>
          <a:p>
            <a:pPr marL="342900">
              <a:buSzPts val="2800"/>
              <a:buFont typeface="Calibri"/>
              <a:buChar char="•"/>
            </a:pPr>
            <a:r>
              <a:rPr lang="en-US" sz="2800"/>
              <a:t>Catalyst optimizer transforms AST to query plan</a:t>
            </a:r>
            <a:endParaRPr/>
          </a:p>
        </p:txBody>
      </p:sp>
      <p:sp>
        <p:nvSpPr>
          <p:cNvPr id="957" name="Google Shape;957;p53"/>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54"/>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Optimization principles</a:t>
            </a:r>
            <a:endParaRPr/>
          </a:p>
        </p:txBody>
      </p:sp>
      <p:sp>
        <p:nvSpPr>
          <p:cNvPr id="964" name="Google Shape;964;p54"/>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800100" indent="-571500">
              <a:buClr>
                <a:srgbClr val="6F2529"/>
              </a:buClr>
              <a:buSzPts val="3200"/>
              <a:buFont typeface="Calibri"/>
              <a:buChar char="•"/>
            </a:pPr>
            <a:r>
              <a:rPr lang="en-US" dirty="0">
                <a:solidFill>
                  <a:srgbClr val="6F2529"/>
                </a:solidFill>
              </a:rPr>
              <a:t>Declarative language </a:t>
            </a:r>
            <a:r>
              <a:rPr lang="en-US" dirty="0"/>
              <a:t>to express user’s information needs</a:t>
            </a:r>
            <a:endParaRPr dirty="0"/>
          </a:p>
          <a:p>
            <a:pPr marL="1200150" lvl="1" indent="-571500">
              <a:buSzPts val="3200"/>
              <a:buFont typeface="Calibri"/>
              <a:buChar char="–"/>
            </a:pPr>
            <a:r>
              <a:rPr lang="en-US" sz="3200" dirty="0"/>
              <a:t>Write less code: let the optimizer do the hard work</a:t>
            </a:r>
            <a:endParaRPr dirty="0"/>
          </a:p>
          <a:p>
            <a:pPr marL="800100" indent="-571500">
              <a:buClr>
                <a:srgbClr val="6F2529"/>
              </a:buClr>
              <a:buSzPts val="3200"/>
              <a:buFont typeface="Calibri"/>
              <a:buChar char="•"/>
            </a:pPr>
            <a:r>
              <a:rPr lang="en-US" dirty="0">
                <a:solidFill>
                  <a:srgbClr val="6F2529"/>
                </a:solidFill>
              </a:rPr>
              <a:t>Lazy evaluation: holistic optimization</a:t>
            </a:r>
            <a:endParaRPr dirty="0"/>
          </a:p>
          <a:p>
            <a:pPr marL="1200150" lvl="1" indent="-571500">
              <a:buSzPts val="3200"/>
              <a:buFont typeface="Calibri"/>
              <a:buChar char="–"/>
            </a:pPr>
            <a:r>
              <a:rPr lang="en-US" sz="3200" dirty="0"/>
              <a:t>Get </a:t>
            </a:r>
            <a:r>
              <a:rPr lang="en-US" sz="3200" b="1" dirty="0"/>
              <a:t>ALL</a:t>
            </a:r>
            <a:r>
              <a:rPr lang="en-US" sz="3200" dirty="0"/>
              <a:t> operations and optimize them as one query</a:t>
            </a:r>
            <a:endParaRPr dirty="0"/>
          </a:p>
          <a:p>
            <a:pPr marL="800100" indent="-571500">
              <a:buClr>
                <a:srgbClr val="6F2529"/>
              </a:buClr>
              <a:buSzPts val="3200"/>
              <a:buFont typeface="Calibri"/>
              <a:buChar char="•"/>
            </a:pPr>
            <a:r>
              <a:rPr lang="en-US" dirty="0">
                <a:solidFill>
                  <a:srgbClr val="6F2529"/>
                </a:solidFill>
              </a:rPr>
              <a:t>Code generation </a:t>
            </a:r>
            <a:r>
              <a:rPr lang="en-US" dirty="0"/>
              <a:t>to avoid interpretation overhead</a:t>
            </a:r>
            <a:endParaRPr dirty="0"/>
          </a:p>
        </p:txBody>
      </p:sp>
      <p:sp>
        <p:nvSpPr>
          <p:cNvPr id="2" name="Google Shape;158;p8">
            <a:extLst>
              <a:ext uri="{FF2B5EF4-FFF2-40B4-BE49-F238E27FC236}">
                <a16:creationId xmlns:a16="http://schemas.microsoft.com/office/drawing/2014/main" id="{BA64ADD1-9B8A-2DE5-609D-347911CB104C}"/>
              </a:ext>
            </a:extLst>
          </p:cNvPr>
          <p:cNvSpPr txBox="1">
            <a:spLocks noGrp="1"/>
          </p:cNvSpPr>
          <p:nvPr>
            <p:ph type="sldNum" idx="12"/>
          </p:nvPr>
        </p:nvSpPr>
        <p:spPr>
          <a:xfrm>
            <a:off x="8737600" y="6245225"/>
            <a:ext cx="3251200" cy="47625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55"/>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sz="4000"/>
              <a:t>Advantages of model over SQL</a:t>
            </a:r>
            <a:endParaRPr/>
          </a:p>
        </p:txBody>
      </p:sp>
      <p:sp>
        <p:nvSpPr>
          <p:cNvPr id="971" name="Google Shape;971;p55"/>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a:t>Easier, more flexible language</a:t>
            </a:r>
            <a:endParaRPr/>
          </a:p>
          <a:p>
            <a:pPr marL="742950" lvl="1" indent="-285750">
              <a:buSzPts val="3000"/>
              <a:buFont typeface="Calibri"/>
              <a:buChar char="–"/>
            </a:pPr>
            <a:r>
              <a:rPr lang="en-US" sz="3000"/>
              <a:t>Easy to add control structures (e.g., if, for, …)</a:t>
            </a:r>
            <a:endParaRPr/>
          </a:p>
          <a:p>
            <a:pPr marL="742950" lvl="1" indent="-285750">
              <a:buSzPts val="3000"/>
              <a:buFont typeface="Calibri"/>
              <a:buChar char="–"/>
            </a:pPr>
            <a:r>
              <a:rPr lang="en-US" sz="3000"/>
              <a:t>More intuitive to perform complex operations</a:t>
            </a:r>
            <a:endParaRPr/>
          </a:p>
          <a:p>
            <a:pPr marL="342900" indent="-139700">
              <a:buSzPts val="3200"/>
              <a:buNone/>
            </a:pPr>
            <a:endParaRPr/>
          </a:p>
          <a:p>
            <a:pPr marL="342900">
              <a:buSzPts val="3200"/>
              <a:buFont typeface="Calibri"/>
              <a:buChar char="•"/>
            </a:pPr>
            <a:r>
              <a:rPr lang="en-US"/>
              <a:t>Holistic optimization across functions composed in different languages</a:t>
            </a:r>
            <a:endParaRPr/>
          </a:p>
          <a:p>
            <a:pPr marL="342900" indent="-114300">
              <a:buSzPts val="3600"/>
              <a:buNone/>
            </a:pPr>
            <a:endParaRPr sz="3600"/>
          </a:p>
        </p:txBody>
      </p:sp>
      <p:sp>
        <p:nvSpPr>
          <p:cNvPr id="972" name="Google Shape;972;p55"/>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56"/>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Summary</a:t>
            </a:r>
            <a:endParaRPr/>
          </a:p>
        </p:txBody>
      </p:sp>
      <p:sp>
        <p:nvSpPr>
          <p:cNvPr id="979" name="Google Shape;979;p56"/>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a:t>Dataframes extend dataflow with a) schema, and b) SQL-like language</a:t>
            </a:r>
            <a:endParaRPr/>
          </a:p>
          <a:p>
            <a:pPr marL="342900" indent="-139700">
              <a:buSzPts val="3200"/>
              <a:buNone/>
            </a:pPr>
            <a:endParaRPr/>
          </a:p>
          <a:p>
            <a:pPr marL="342900">
              <a:buSzPts val="3200"/>
              <a:buFont typeface="Calibri"/>
              <a:buChar char="•"/>
            </a:pPr>
            <a:r>
              <a:rPr lang="en-US"/>
              <a:t>Best of both worlds:</a:t>
            </a:r>
            <a:endParaRPr/>
          </a:p>
          <a:p>
            <a:pPr marL="742950" lvl="1" indent="-285750">
              <a:buSzPts val="2400"/>
              <a:buFont typeface="Calibri"/>
              <a:buChar char="–"/>
            </a:pPr>
            <a:r>
              <a:rPr lang="en-US"/>
              <a:t>flexibility: complex data models and types, UDFs</a:t>
            </a:r>
            <a:endParaRPr/>
          </a:p>
          <a:p>
            <a:pPr marL="742950" lvl="1" indent="-285750">
              <a:buSzPts val="2400"/>
              <a:buFont typeface="Calibri"/>
              <a:buChar char="–"/>
            </a:pPr>
            <a:r>
              <a:rPr lang="en-US"/>
              <a:t>declarative programming</a:t>
            </a:r>
            <a:endParaRPr/>
          </a:p>
        </p:txBody>
      </p:sp>
      <p:sp>
        <p:nvSpPr>
          <p:cNvPr id="980" name="Google Shape;980;p56"/>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27"/>
          <p:cNvSpPr txBox="1">
            <a:spLocks noGrp="1"/>
          </p:cNvSpPr>
          <p:nvPr>
            <p:ph type="title"/>
          </p:nvPr>
        </p:nvSpPr>
        <p:spPr>
          <a:xfrm>
            <a:off x="609599" y="274637"/>
            <a:ext cx="10972800" cy="792162"/>
          </a:xfrm>
          <a:prstGeom prst="rect">
            <a:avLst/>
          </a:prstGeom>
          <a:noFill/>
          <a:ln>
            <a:noFill/>
          </a:ln>
        </p:spPr>
        <p:txBody>
          <a:bodyPr spcFirstLastPara="1" wrap="square" lIns="91400" tIns="45675" rIns="91400" bIns="45675" anchor="b" anchorCtr="0">
            <a:noAutofit/>
          </a:bodyPr>
          <a:lstStyle/>
          <a:p>
            <a:pPr marL="0" lvl="0" indent="0" algn="ctr" rtl="0">
              <a:lnSpc>
                <a:spcPct val="100000"/>
              </a:lnSpc>
              <a:spcBef>
                <a:spcPts val="0"/>
              </a:spcBef>
              <a:spcAft>
                <a:spcPts val="0"/>
              </a:spcAft>
              <a:buClr>
                <a:schemeClr val="dk2"/>
              </a:buClr>
              <a:buSzPts val="1400"/>
              <a:buFont typeface="Calibri"/>
              <a:buNone/>
            </a:pPr>
            <a:r>
              <a:rPr lang="en-US"/>
              <a:t>2PC (</a:t>
            </a:r>
            <a:r>
              <a:rPr lang="en-US" sz="4400" b="0" i="0" u="none" strike="noStrike" cap="none">
                <a:solidFill>
                  <a:schemeClr val="dk2"/>
                </a:solidFill>
                <a:latin typeface="Calibri"/>
                <a:ea typeface="Calibri"/>
                <a:cs typeface="Calibri"/>
                <a:sym typeface="Calibri"/>
              </a:rPr>
              <a:t>with presumed abort</a:t>
            </a:r>
            <a:r>
              <a:rPr lang="en-US"/>
              <a:t>)</a:t>
            </a:r>
            <a:endParaRPr/>
          </a:p>
        </p:txBody>
      </p:sp>
      <p:sp>
        <p:nvSpPr>
          <p:cNvPr id="658" name="Google Shape;658;p27"/>
          <p:cNvSpPr txBox="1">
            <a:spLocks noGrp="1"/>
          </p:cNvSpPr>
          <p:nvPr>
            <p:ph type="sldNum" idx="12"/>
          </p:nvPr>
        </p:nvSpPr>
        <p:spPr>
          <a:xfrm>
            <a:off x="8737599" y="6245224"/>
            <a:ext cx="3251199" cy="476249"/>
          </a:xfrm>
          <a:prstGeom prst="rect">
            <a:avLst/>
          </a:prstGeom>
          <a:noFill/>
          <a:ln>
            <a:noFill/>
          </a:ln>
        </p:spPr>
        <p:txBody>
          <a:bodyPr spcFirstLastPara="1" wrap="square" lIns="91400" tIns="45675" rIns="91400" bIns="45675" anchor="b"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cxnSp>
        <p:nvCxnSpPr>
          <p:cNvPr id="659" name="Google Shape;659;p27"/>
          <p:cNvCxnSpPr/>
          <p:nvPr/>
        </p:nvCxnSpPr>
        <p:spPr>
          <a:xfrm>
            <a:off x="1343471" y="2248621"/>
            <a:ext cx="0" cy="3916681"/>
          </a:xfrm>
          <a:prstGeom prst="straightConnector1">
            <a:avLst/>
          </a:prstGeom>
          <a:noFill/>
          <a:ln w="63500" cap="flat" cmpd="sng">
            <a:solidFill>
              <a:srgbClr val="A5A5A5"/>
            </a:solidFill>
            <a:prstDash val="solid"/>
            <a:round/>
            <a:headEnd type="none" w="sm" len="sm"/>
            <a:tailEnd type="triangle" w="med" len="med"/>
          </a:ln>
        </p:spPr>
      </p:cxnSp>
      <p:sp>
        <p:nvSpPr>
          <p:cNvPr id="660" name="Google Shape;660;p27"/>
          <p:cNvSpPr/>
          <p:nvPr/>
        </p:nvSpPr>
        <p:spPr>
          <a:xfrm>
            <a:off x="1419671" y="5638799"/>
            <a:ext cx="758824" cy="457200"/>
          </a:xfrm>
          <a:prstGeom prst="rect">
            <a:avLst/>
          </a:prstGeom>
          <a:noFill/>
          <a:ln>
            <a:noFill/>
          </a:ln>
        </p:spPr>
        <p:txBody>
          <a:bodyPr spcFirstLastPara="1" wrap="square" lIns="91400" tIns="45675" rIns="91400" bIns="45675" anchor="t" anchorCtr="0">
            <a:sp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time</a:t>
            </a:r>
            <a:endParaRPr sz="1400" b="0" i="0" u="none" strike="noStrike" cap="none">
              <a:solidFill>
                <a:srgbClr val="000000"/>
              </a:solidFill>
              <a:latin typeface="Arial"/>
              <a:ea typeface="Arial"/>
              <a:cs typeface="Arial"/>
              <a:sym typeface="Arial"/>
            </a:endParaRPr>
          </a:p>
        </p:txBody>
      </p:sp>
      <p:cxnSp>
        <p:nvCxnSpPr>
          <p:cNvPr id="661" name="Google Shape;661;p27"/>
          <p:cNvCxnSpPr/>
          <p:nvPr/>
        </p:nvCxnSpPr>
        <p:spPr>
          <a:xfrm>
            <a:off x="4114800" y="2126703"/>
            <a:ext cx="0" cy="4038598"/>
          </a:xfrm>
          <a:prstGeom prst="straightConnector1">
            <a:avLst/>
          </a:prstGeom>
          <a:noFill/>
          <a:ln w="152400" cap="flat" cmpd="sng">
            <a:solidFill>
              <a:srgbClr val="669900"/>
            </a:solidFill>
            <a:prstDash val="solid"/>
            <a:round/>
            <a:headEnd type="none" w="sm" len="sm"/>
            <a:tailEnd type="none" w="sm" len="sm"/>
          </a:ln>
        </p:spPr>
      </p:cxnSp>
      <p:cxnSp>
        <p:nvCxnSpPr>
          <p:cNvPr id="662" name="Google Shape;662;p27"/>
          <p:cNvCxnSpPr/>
          <p:nvPr/>
        </p:nvCxnSpPr>
        <p:spPr>
          <a:xfrm>
            <a:off x="6400800" y="2122511"/>
            <a:ext cx="0" cy="4114800"/>
          </a:xfrm>
          <a:prstGeom prst="straightConnector1">
            <a:avLst/>
          </a:prstGeom>
          <a:noFill/>
          <a:ln w="63500" cap="flat" cmpd="sng">
            <a:solidFill>
              <a:srgbClr val="0070C0"/>
            </a:solidFill>
            <a:prstDash val="solid"/>
            <a:round/>
            <a:headEnd type="none" w="sm" len="sm"/>
            <a:tailEnd type="none" w="sm" len="sm"/>
          </a:ln>
        </p:spPr>
      </p:cxnSp>
      <p:cxnSp>
        <p:nvCxnSpPr>
          <p:cNvPr id="663" name="Google Shape;663;p27"/>
          <p:cNvCxnSpPr/>
          <p:nvPr/>
        </p:nvCxnSpPr>
        <p:spPr>
          <a:xfrm>
            <a:off x="8229600" y="2122511"/>
            <a:ext cx="0" cy="4038598"/>
          </a:xfrm>
          <a:prstGeom prst="straightConnector1">
            <a:avLst/>
          </a:prstGeom>
          <a:noFill/>
          <a:ln w="63500" cap="flat" cmpd="sng">
            <a:solidFill>
              <a:srgbClr val="0070C0"/>
            </a:solidFill>
            <a:prstDash val="solid"/>
            <a:round/>
            <a:headEnd type="none" w="sm" len="sm"/>
            <a:tailEnd type="none" w="sm" len="sm"/>
          </a:ln>
        </p:spPr>
      </p:cxnSp>
      <p:grpSp>
        <p:nvGrpSpPr>
          <p:cNvPr id="664" name="Google Shape;664;p27"/>
          <p:cNvGrpSpPr/>
          <p:nvPr/>
        </p:nvGrpSpPr>
        <p:grpSpPr>
          <a:xfrm>
            <a:off x="3998912" y="1804986"/>
            <a:ext cx="4232275" cy="863602"/>
            <a:chOff x="1558" y="1136"/>
            <a:chExt cx="2665" cy="543"/>
          </a:xfrm>
        </p:grpSpPr>
        <p:sp>
          <p:nvSpPr>
            <p:cNvPr id="665" name="Google Shape;665;p27"/>
            <p:cNvSpPr/>
            <p:nvPr/>
          </p:nvSpPr>
          <p:spPr>
            <a:xfrm>
              <a:off x="1558" y="1136"/>
              <a:ext cx="1639" cy="252"/>
            </a:xfrm>
            <a:prstGeom prst="rect">
              <a:avLst/>
            </a:prstGeom>
            <a:noFill/>
            <a:ln>
              <a:noFill/>
            </a:ln>
          </p:spPr>
          <p:txBody>
            <a:bodyPr spcFirstLastPara="1" wrap="square" lIns="91400" tIns="45675" rIns="91400" bIns="45675"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000" b="1" i="0" u="none" strike="noStrike" cap="none">
                  <a:solidFill>
                    <a:srgbClr val="000000"/>
                  </a:solidFill>
                  <a:latin typeface="Times New Roman"/>
                  <a:ea typeface="Times New Roman"/>
                  <a:cs typeface="Times New Roman"/>
                  <a:sym typeface="Times New Roman"/>
                </a:rPr>
                <a:t>prepare to commit</a:t>
              </a:r>
              <a:endParaRPr sz="1200" b="0" i="0" u="none" strike="noStrike" cap="none">
                <a:solidFill>
                  <a:srgbClr val="000000"/>
                </a:solidFill>
                <a:latin typeface="Arial"/>
                <a:ea typeface="Arial"/>
                <a:cs typeface="Arial"/>
                <a:sym typeface="Arial"/>
              </a:endParaRPr>
            </a:p>
          </p:txBody>
        </p:sp>
        <p:grpSp>
          <p:nvGrpSpPr>
            <p:cNvPr id="666" name="Google Shape;666;p27"/>
            <p:cNvGrpSpPr/>
            <p:nvPr/>
          </p:nvGrpSpPr>
          <p:grpSpPr>
            <a:xfrm>
              <a:off x="1631" y="1343"/>
              <a:ext cx="2592" cy="336"/>
              <a:chOff x="1631" y="1343"/>
              <a:chExt cx="2592" cy="336"/>
            </a:xfrm>
          </p:grpSpPr>
          <p:cxnSp>
            <p:nvCxnSpPr>
              <p:cNvPr id="667" name="Google Shape;667;p27"/>
              <p:cNvCxnSpPr/>
              <p:nvPr/>
            </p:nvCxnSpPr>
            <p:spPr>
              <a:xfrm>
                <a:off x="1631" y="1391"/>
                <a:ext cx="1440" cy="288"/>
              </a:xfrm>
              <a:prstGeom prst="straightConnector1">
                <a:avLst/>
              </a:prstGeom>
              <a:noFill/>
              <a:ln w="12700" cap="flat" cmpd="sng">
                <a:solidFill>
                  <a:srgbClr val="000000"/>
                </a:solidFill>
                <a:prstDash val="solid"/>
                <a:round/>
                <a:headEnd type="none" w="sm" len="sm"/>
                <a:tailEnd type="triangle" w="med" len="med"/>
              </a:ln>
            </p:spPr>
          </p:cxnSp>
          <p:cxnSp>
            <p:nvCxnSpPr>
              <p:cNvPr id="668" name="Google Shape;668;p27"/>
              <p:cNvCxnSpPr/>
              <p:nvPr/>
            </p:nvCxnSpPr>
            <p:spPr>
              <a:xfrm>
                <a:off x="1631" y="1343"/>
                <a:ext cx="2592" cy="288"/>
              </a:xfrm>
              <a:prstGeom prst="straightConnector1">
                <a:avLst/>
              </a:prstGeom>
              <a:noFill/>
              <a:ln w="12700" cap="flat" cmpd="sng">
                <a:solidFill>
                  <a:srgbClr val="000000"/>
                </a:solidFill>
                <a:prstDash val="solid"/>
                <a:round/>
                <a:headEnd type="none" w="sm" len="sm"/>
                <a:tailEnd type="triangle" w="med" len="med"/>
              </a:ln>
            </p:spPr>
          </p:cxnSp>
        </p:grpSp>
      </p:grpSp>
      <p:grpSp>
        <p:nvGrpSpPr>
          <p:cNvPr id="669" name="Google Shape;669;p27"/>
          <p:cNvGrpSpPr/>
          <p:nvPr/>
        </p:nvGrpSpPr>
        <p:grpSpPr>
          <a:xfrm>
            <a:off x="4114800" y="3047999"/>
            <a:ext cx="4114800" cy="1523998"/>
            <a:chOff x="0" y="0"/>
            <a:chExt cx="4114800" cy="1523998"/>
          </a:xfrm>
        </p:grpSpPr>
        <p:cxnSp>
          <p:nvCxnSpPr>
            <p:cNvPr id="670" name="Google Shape;670;p27"/>
            <p:cNvCxnSpPr/>
            <p:nvPr/>
          </p:nvCxnSpPr>
          <p:spPr>
            <a:xfrm flipH="1">
              <a:off x="0" y="0"/>
              <a:ext cx="2286000" cy="609599"/>
            </a:xfrm>
            <a:prstGeom prst="straightConnector1">
              <a:avLst/>
            </a:prstGeom>
            <a:noFill/>
            <a:ln w="12700" cap="flat" cmpd="sng">
              <a:solidFill>
                <a:srgbClr val="000000"/>
              </a:solidFill>
              <a:prstDash val="solid"/>
              <a:round/>
              <a:headEnd type="none" w="sm" len="sm"/>
              <a:tailEnd type="triangle" w="med" len="med"/>
            </a:ln>
          </p:spPr>
        </p:cxnSp>
        <p:cxnSp>
          <p:nvCxnSpPr>
            <p:cNvPr id="671" name="Google Shape;671;p27"/>
            <p:cNvCxnSpPr/>
            <p:nvPr/>
          </p:nvCxnSpPr>
          <p:spPr>
            <a:xfrm flipH="1">
              <a:off x="0" y="304799"/>
              <a:ext cx="4114800" cy="1219199"/>
            </a:xfrm>
            <a:prstGeom prst="straightConnector1">
              <a:avLst/>
            </a:prstGeom>
            <a:noFill/>
            <a:ln w="12700" cap="flat" cmpd="sng">
              <a:solidFill>
                <a:srgbClr val="000000"/>
              </a:solidFill>
              <a:prstDash val="solid"/>
              <a:round/>
              <a:headEnd type="none" w="sm" len="sm"/>
              <a:tailEnd type="triangle" w="med" len="med"/>
            </a:ln>
          </p:spPr>
        </p:cxnSp>
        <p:sp>
          <p:nvSpPr>
            <p:cNvPr id="672" name="Google Shape;672;p27"/>
            <p:cNvSpPr/>
            <p:nvPr/>
          </p:nvSpPr>
          <p:spPr>
            <a:xfrm>
              <a:off x="255587" y="76199"/>
              <a:ext cx="404812" cy="457200"/>
            </a:xfrm>
            <a:prstGeom prst="rect">
              <a:avLst/>
            </a:prstGeom>
            <a:noFill/>
            <a:ln>
              <a:noFill/>
            </a:ln>
          </p:spPr>
          <p:txBody>
            <a:bodyPr spcFirstLastPara="1" wrap="square" lIns="91400" tIns="45675" rIns="91400" bIns="45675"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Y</a:t>
              </a:r>
              <a:endParaRPr sz="1400" b="0" i="0" u="none" strike="noStrike" cap="none">
                <a:solidFill>
                  <a:srgbClr val="000000"/>
                </a:solidFill>
                <a:latin typeface="Arial"/>
                <a:ea typeface="Arial"/>
                <a:cs typeface="Arial"/>
                <a:sym typeface="Arial"/>
              </a:endParaRPr>
            </a:p>
          </p:txBody>
        </p:sp>
        <p:sp>
          <p:nvSpPr>
            <p:cNvPr id="673" name="Google Shape;673;p27"/>
            <p:cNvSpPr/>
            <p:nvPr/>
          </p:nvSpPr>
          <p:spPr>
            <a:xfrm>
              <a:off x="1322387" y="498474"/>
              <a:ext cx="404848" cy="457195"/>
            </a:xfrm>
            <a:prstGeom prst="rect">
              <a:avLst/>
            </a:prstGeom>
            <a:noFill/>
            <a:ln>
              <a:noFill/>
            </a:ln>
          </p:spPr>
          <p:txBody>
            <a:bodyPr spcFirstLastPara="1" wrap="square" lIns="91400" tIns="45675" rIns="91400" bIns="45675"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en-US" sz="2400" b="1" i="0" u="none" strike="noStrike" cap="none">
                  <a:solidFill>
                    <a:srgbClr val="000000"/>
                  </a:solidFill>
                  <a:latin typeface="Times New Roman"/>
                  <a:ea typeface="Times New Roman"/>
                  <a:cs typeface="Times New Roman"/>
                  <a:sym typeface="Times New Roman"/>
                </a:rPr>
                <a:t>N</a:t>
              </a:r>
              <a:endParaRPr sz="1400" b="0" i="0" u="none" strike="noStrike" cap="none">
                <a:solidFill>
                  <a:srgbClr val="000000"/>
                </a:solidFill>
                <a:latin typeface="Arial"/>
                <a:ea typeface="Arial"/>
                <a:cs typeface="Arial"/>
                <a:sym typeface="Arial"/>
              </a:endParaRPr>
            </a:p>
          </p:txBody>
        </p:sp>
      </p:grpSp>
      <p:sp>
        <p:nvSpPr>
          <p:cNvPr id="674" name="Google Shape;674;p27"/>
          <p:cNvSpPr/>
          <p:nvPr/>
        </p:nvSpPr>
        <p:spPr>
          <a:xfrm>
            <a:off x="1871302" y="1218530"/>
            <a:ext cx="3000560" cy="461623"/>
          </a:xfrm>
          <a:prstGeom prst="rect">
            <a:avLst/>
          </a:prstGeom>
          <a:noFill/>
          <a:ln>
            <a:noFill/>
          </a:ln>
        </p:spPr>
        <p:txBody>
          <a:bodyPr spcFirstLastPara="1" wrap="square" lIns="91400" tIns="45675" rIns="91400" bIns="4567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69900"/>
                </a:solidFill>
                <a:latin typeface="Times New Roman"/>
                <a:ea typeface="Times New Roman"/>
                <a:cs typeface="Times New Roman"/>
                <a:sym typeface="Times New Roman"/>
              </a:rPr>
              <a:t> (coordinator) T1,1</a:t>
            </a:r>
            <a:endParaRPr sz="1400" b="0" i="0" u="none" strike="noStrike" cap="none">
              <a:solidFill>
                <a:srgbClr val="000000"/>
              </a:solidFill>
              <a:latin typeface="Arial"/>
              <a:ea typeface="Arial"/>
              <a:cs typeface="Arial"/>
              <a:sym typeface="Arial"/>
            </a:endParaRPr>
          </a:p>
        </p:txBody>
      </p:sp>
      <p:sp>
        <p:nvSpPr>
          <p:cNvPr id="675" name="Google Shape;675;p27"/>
          <p:cNvSpPr/>
          <p:nvPr/>
        </p:nvSpPr>
        <p:spPr>
          <a:xfrm>
            <a:off x="5975722" y="1196751"/>
            <a:ext cx="768349" cy="457200"/>
          </a:xfrm>
          <a:prstGeom prst="rect">
            <a:avLst/>
          </a:prstGeom>
          <a:noFill/>
          <a:ln>
            <a:noFill/>
          </a:ln>
        </p:spPr>
        <p:txBody>
          <a:bodyPr spcFirstLastPara="1" wrap="square" lIns="91400" tIns="45675" rIns="91400" bIns="45675" anchor="t" anchorCtr="0">
            <a:sp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T1,2</a:t>
            </a:r>
            <a:endParaRPr sz="1400" b="0" i="0" u="none" strike="noStrike" cap="none">
              <a:solidFill>
                <a:srgbClr val="000000"/>
              </a:solidFill>
              <a:latin typeface="Arial"/>
              <a:ea typeface="Arial"/>
              <a:cs typeface="Arial"/>
              <a:sym typeface="Arial"/>
            </a:endParaRPr>
          </a:p>
        </p:txBody>
      </p:sp>
      <p:sp>
        <p:nvSpPr>
          <p:cNvPr id="676" name="Google Shape;676;p27"/>
          <p:cNvSpPr/>
          <p:nvPr/>
        </p:nvSpPr>
        <p:spPr>
          <a:xfrm>
            <a:off x="7847928" y="1202332"/>
            <a:ext cx="3000668" cy="822955"/>
          </a:xfrm>
          <a:prstGeom prst="rect">
            <a:avLst/>
          </a:prstGeom>
          <a:noFill/>
          <a:ln>
            <a:noFill/>
          </a:ln>
        </p:spPr>
        <p:txBody>
          <a:bodyPr spcFirstLastPara="1" wrap="square" lIns="91400" tIns="45675" rIns="91400" bIns="45675"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T1,3 (subordinates,</a:t>
            </a:r>
            <a:r>
              <a:rPr lang="en-US" sz="2400" b="1" i="0" u="sng" strike="noStrike" cap="none">
                <a:solidFill>
                  <a:schemeClr val="dk1"/>
                </a:solidFill>
                <a:latin typeface="Times New Roman"/>
                <a:ea typeface="Times New Roman"/>
                <a:cs typeface="Times New Roman"/>
                <a:sym typeface="Times New Roman"/>
              </a:rPr>
              <a:t> NOT</a:t>
            </a:r>
            <a:r>
              <a:rPr lang="en-US" sz="2400" b="1" i="0" u="none" strike="noStrike" cap="none">
                <a:solidFill>
                  <a:schemeClr val="dk1"/>
                </a:solidFill>
                <a:latin typeface="Times New Roman"/>
                <a:ea typeface="Times New Roman"/>
                <a:cs typeface="Times New Roman"/>
                <a:sym typeface="Times New Roman"/>
              </a:rPr>
              <a:t> read only)</a:t>
            </a:r>
            <a:endParaRPr sz="1400" b="0" i="0" u="none" strike="noStrike" cap="none">
              <a:solidFill>
                <a:srgbClr val="000000"/>
              </a:solidFill>
              <a:latin typeface="Arial"/>
              <a:ea typeface="Arial"/>
              <a:cs typeface="Arial"/>
              <a:sym typeface="Arial"/>
            </a:endParaRPr>
          </a:p>
        </p:txBody>
      </p:sp>
      <p:sp>
        <p:nvSpPr>
          <p:cNvPr id="677" name="Google Shape;677;p27"/>
          <p:cNvSpPr/>
          <p:nvPr/>
        </p:nvSpPr>
        <p:spPr>
          <a:xfrm>
            <a:off x="8198673" y="2759842"/>
            <a:ext cx="2057565" cy="518155"/>
          </a:xfrm>
          <a:prstGeom prst="rect">
            <a:avLst/>
          </a:prstGeom>
          <a:no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rgbClr val="990000"/>
                </a:solidFill>
                <a:latin typeface="Arial"/>
                <a:ea typeface="Arial"/>
                <a:cs typeface="Arial"/>
                <a:sym typeface="Arial"/>
              </a:rPr>
              <a:t>abort</a:t>
            </a:r>
            <a:endParaRPr sz="1400" b="0" i="0" u="none" strike="noStrike" cap="none">
              <a:solidFill>
                <a:srgbClr val="000000"/>
              </a:solidFill>
              <a:latin typeface="Arial"/>
              <a:ea typeface="Arial"/>
              <a:cs typeface="Arial"/>
              <a:sym typeface="Arial"/>
            </a:endParaRPr>
          </a:p>
        </p:txBody>
      </p:sp>
      <p:sp>
        <p:nvSpPr>
          <p:cNvPr id="678" name="Google Shape;678;p27"/>
          <p:cNvSpPr/>
          <p:nvPr/>
        </p:nvSpPr>
        <p:spPr>
          <a:xfrm>
            <a:off x="6110454" y="5220117"/>
            <a:ext cx="1942110" cy="518155"/>
          </a:xfrm>
          <a:prstGeom prst="rect">
            <a:avLst/>
          </a:prstGeom>
          <a:no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rgbClr val="990000"/>
                </a:solidFill>
                <a:latin typeface="Arial"/>
                <a:ea typeface="Arial"/>
                <a:cs typeface="Arial"/>
                <a:sym typeface="Arial"/>
              </a:rPr>
              <a:t>abort</a:t>
            </a:r>
            <a:endParaRPr sz="1400" b="0" i="0" u="none" strike="noStrike" cap="none">
              <a:solidFill>
                <a:srgbClr val="000000"/>
              </a:solidFill>
              <a:latin typeface="Arial"/>
              <a:ea typeface="Arial"/>
              <a:cs typeface="Arial"/>
              <a:sym typeface="Arial"/>
            </a:endParaRPr>
          </a:p>
        </p:txBody>
      </p:sp>
      <p:sp>
        <p:nvSpPr>
          <p:cNvPr id="679" name="Google Shape;679;p27"/>
          <p:cNvSpPr/>
          <p:nvPr/>
        </p:nvSpPr>
        <p:spPr>
          <a:xfrm>
            <a:off x="5908408" y="2547504"/>
            <a:ext cx="2057565" cy="518155"/>
          </a:xfrm>
          <a:prstGeom prst="rect">
            <a:avLst/>
          </a:prstGeom>
          <a:no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rgbClr val="990000"/>
                </a:solidFill>
                <a:latin typeface="Arial"/>
                <a:ea typeface="Arial"/>
                <a:cs typeface="Arial"/>
                <a:sym typeface="Arial"/>
              </a:rPr>
              <a:t>prepare*</a:t>
            </a:r>
            <a:endParaRPr sz="1400" b="0" i="0" u="none" strike="noStrike" cap="none">
              <a:solidFill>
                <a:srgbClr val="000000"/>
              </a:solidFill>
              <a:latin typeface="Arial"/>
              <a:ea typeface="Arial"/>
              <a:cs typeface="Arial"/>
              <a:sym typeface="Arial"/>
            </a:endParaRPr>
          </a:p>
        </p:txBody>
      </p:sp>
      <p:sp>
        <p:nvSpPr>
          <p:cNvPr id="680" name="Google Shape;680;p27"/>
          <p:cNvSpPr/>
          <p:nvPr/>
        </p:nvSpPr>
        <p:spPr>
          <a:xfrm>
            <a:off x="2304245" y="4928833"/>
            <a:ext cx="1858660" cy="15545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1" u="sng" strike="noStrike" cap="none">
                <a:solidFill>
                  <a:srgbClr val="000000"/>
                </a:solidFill>
                <a:latin typeface="Arial"/>
                <a:ea typeface="Arial"/>
                <a:cs typeface="Arial"/>
                <a:sym typeface="Arial"/>
              </a:rPr>
              <a:t>NO</a:t>
            </a:r>
            <a:r>
              <a:rPr lang="en-US" sz="1600" b="1" i="1" u="sng" strike="noStrike" cap="none">
                <a:solidFill>
                  <a:schemeClr val="dk1"/>
                </a:solidFill>
                <a:latin typeface="Arial"/>
                <a:ea typeface="Arial"/>
                <a:cs typeface="Arial"/>
                <a:sym typeface="Arial"/>
              </a:rPr>
              <a:t> </a:t>
            </a:r>
            <a:r>
              <a:rPr lang="en-US" sz="1600" b="1" i="1" u="none" strike="noStrike" cap="none">
                <a:solidFill>
                  <a:schemeClr val="dk1"/>
                </a:solidFill>
                <a:latin typeface="Arial"/>
                <a:ea typeface="Arial"/>
                <a:cs typeface="Arial"/>
                <a:sym typeface="Arial"/>
              </a:rPr>
              <a:t>subs names in log rec.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1" u="none" strike="noStrike" cap="none">
                <a:solidFill>
                  <a:schemeClr val="dk1"/>
                </a:solidFill>
                <a:latin typeface="Arial"/>
                <a:ea typeface="Arial"/>
                <a:cs typeface="Arial"/>
                <a:sym typeface="Arial"/>
              </a:rPr>
              <a:t>Remove T1 from Xact table</a:t>
            </a:r>
            <a:endParaRPr sz="1600" b="0" i="0" u="none" strike="noStrike" cap="none">
              <a:solidFill>
                <a:srgbClr val="000000"/>
              </a:solidFill>
              <a:latin typeface="Arial"/>
              <a:ea typeface="Arial"/>
              <a:cs typeface="Arial"/>
              <a:sym typeface="Arial"/>
            </a:endParaRPr>
          </a:p>
        </p:txBody>
      </p:sp>
      <p:sp>
        <p:nvSpPr>
          <p:cNvPr id="681" name="Google Shape;681;p27"/>
          <p:cNvSpPr/>
          <p:nvPr/>
        </p:nvSpPr>
        <p:spPr>
          <a:xfrm>
            <a:off x="8588374" y="4179911"/>
            <a:ext cx="3111143" cy="15545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ACKs, and end log are eliminated.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Abort logs are not forced.</a:t>
            </a:r>
            <a:endParaRPr sz="2400" b="0" i="0" u="none" strike="noStrike" cap="none">
              <a:solidFill>
                <a:srgbClr val="FF0000"/>
              </a:solidFill>
              <a:latin typeface="Arial"/>
              <a:ea typeface="Arial"/>
              <a:cs typeface="Arial"/>
              <a:sym typeface="Arial"/>
            </a:endParaRPr>
          </a:p>
        </p:txBody>
      </p:sp>
      <p:sp>
        <p:nvSpPr>
          <p:cNvPr id="682" name="Google Shape;682;p27"/>
          <p:cNvSpPr/>
          <p:nvPr/>
        </p:nvSpPr>
        <p:spPr>
          <a:xfrm>
            <a:off x="2740706" y="4458514"/>
            <a:ext cx="1942110" cy="518155"/>
          </a:xfrm>
          <a:prstGeom prst="rect">
            <a:avLst/>
          </a:prstGeom>
          <a:noFill/>
          <a:ln>
            <a:noFill/>
          </a:ln>
        </p:spPr>
        <p:txBody>
          <a:bodyPr spcFirstLastPara="1" wrap="square" lIns="91400" tIns="45675" rIns="91400" bIns="456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rgbClr val="990000"/>
                </a:solidFill>
                <a:latin typeface="Arial"/>
                <a:ea typeface="Arial"/>
                <a:cs typeface="Arial"/>
                <a:sym typeface="Arial"/>
              </a:rPr>
              <a:t>abort</a:t>
            </a:r>
            <a:endParaRPr sz="1400" b="0" i="0" u="none" strike="noStrike" cap="none">
              <a:solidFill>
                <a:srgbClr val="000000"/>
              </a:solidFill>
              <a:latin typeface="Arial"/>
              <a:ea typeface="Arial"/>
              <a:cs typeface="Arial"/>
              <a:sym typeface="Arial"/>
            </a:endParaRPr>
          </a:p>
        </p:txBody>
      </p:sp>
      <p:cxnSp>
        <p:nvCxnSpPr>
          <p:cNvPr id="683" name="Google Shape;683;p27"/>
          <p:cNvCxnSpPr/>
          <p:nvPr/>
        </p:nvCxnSpPr>
        <p:spPr>
          <a:xfrm>
            <a:off x="4128660" y="5000624"/>
            <a:ext cx="2233839" cy="328839"/>
          </a:xfrm>
          <a:prstGeom prst="straightConnector1">
            <a:avLst/>
          </a:prstGeom>
          <a:noFill/>
          <a:ln w="12675" cap="flat" cmpd="sng">
            <a:solidFill>
              <a:schemeClr val="dk1"/>
            </a:solidFill>
            <a:prstDash val="solid"/>
            <a:round/>
            <a:headEnd type="none" w="sm" len="sm"/>
            <a:tailEnd type="stealth" w="med" len="med"/>
          </a:ln>
        </p:spPr>
      </p:cxnSp>
      <p:sp>
        <p:nvSpPr>
          <p:cNvPr id="684" name="Google Shape;684;p27"/>
          <p:cNvSpPr/>
          <p:nvPr/>
        </p:nvSpPr>
        <p:spPr>
          <a:xfrm>
            <a:off x="4468839" y="4830535"/>
            <a:ext cx="1428748" cy="822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abort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4"/>
                                        </p:tgtEl>
                                        <p:attrNameLst>
                                          <p:attrName>style.visibility</p:attrName>
                                        </p:attrNameLst>
                                      </p:cBhvr>
                                      <p:to>
                                        <p:strVal val="visible"/>
                                      </p:to>
                                    </p:set>
                                    <p:animEffect transition="in" filter="fade">
                                      <p:cBhvr>
                                        <p:cTn id="7" dur="500"/>
                                        <p:tgtEl>
                                          <p:spTgt spid="66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9"/>
                                        </p:tgtEl>
                                        <p:attrNameLst>
                                          <p:attrName>style.visibility</p:attrName>
                                        </p:attrNameLst>
                                      </p:cBhvr>
                                      <p:to>
                                        <p:strVal val="visible"/>
                                      </p:to>
                                    </p:set>
                                    <p:animEffect transition="in" filter="fade">
                                      <p:cBhvr>
                                        <p:cTn id="17" dur="500"/>
                                        <p:tgtEl>
                                          <p:spTgt spid="66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8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80"/>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684"/>
                                        </p:tgtEl>
                                        <p:attrNameLst>
                                          <p:attrName>style.visibility</p:attrName>
                                        </p:attrNameLst>
                                      </p:cBhvr>
                                      <p:to>
                                        <p:strVal val="visible"/>
                                      </p:to>
                                    </p:set>
                                    <p:animEffect transition="in" filter="fade">
                                      <p:cBhvr>
                                        <p:cTn id="26" dur="500"/>
                                        <p:tgtEl>
                                          <p:spTgt spid="684"/>
                                        </p:tgtEl>
                                      </p:cBhvr>
                                    </p:animEffect>
                                  </p:childTnLst>
                                </p:cTn>
                              </p:par>
                              <p:par>
                                <p:cTn id="27" presetID="10" presetClass="entr" presetSubtype="0" fill="hold" nodeType="withEffect">
                                  <p:stCondLst>
                                    <p:cond delay="0"/>
                                  </p:stCondLst>
                                  <p:childTnLst>
                                    <p:set>
                                      <p:cBhvr>
                                        <p:cTn id="28" dur="1" fill="hold">
                                          <p:stCondLst>
                                            <p:cond delay="0"/>
                                          </p:stCondLst>
                                        </p:cTn>
                                        <p:tgtEl>
                                          <p:spTgt spid="683"/>
                                        </p:tgtEl>
                                        <p:attrNameLst>
                                          <p:attrName>style.visibility</p:attrName>
                                        </p:attrNameLst>
                                      </p:cBhvr>
                                      <p:to>
                                        <p:strVal val="visible"/>
                                      </p:to>
                                    </p:set>
                                    <p:animEffect transition="in" filter="fade">
                                      <p:cBhvr>
                                        <p:cTn id="29" dur="500"/>
                                        <p:tgtEl>
                                          <p:spTgt spid="683"/>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6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57"/>
          <p:cNvSpPr txBox="1">
            <a:spLocks noGrp="1"/>
          </p:cNvSpPr>
          <p:nvPr>
            <p:ph type="title"/>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r>
              <a:rPr lang="en-US"/>
              <a:t>Conclusions</a:t>
            </a:r>
            <a:endParaRPr/>
          </a:p>
        </p:txBody>
      </p:sp>
      <p:sp>
        <p:nvSpPr>
          <p:cNvPr id="986" name="Google Shape;986;p57"/>
          <p:cNvSpPr txBox="1">
            <a:spLocks noGrp="1"/>
          </p:cNvSpPr>
          <p:nvPr>
            <p:ph type="body" idx="1"/>
          </p:nvPr>
        </p:nvSpPr>
        <p:spPr>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342900">
              <a:buSzPts val="3200"/>
              <a:buFont typeface="Calibri"/>
              <a:buChar char="•"/>
            </a:pPr>
            <a:r>
              <a:rPr lang="en-US" dirty="0"/>
              <a:t>Distribution is necessary for scalability!</a:t>
            </a:r>
            <a:endParaRPr dirty="0"/>
          </a:p>
          <a:p>
            <a:pPr marL="342900" indent="-139700">
              <a:buSzPts val="3200"/>
              <a:buNone/>
            </a:pPr>
            <a:endParaRPr dirty="0"/>
          </a:p>
          <a:p>
            <a:pPr marL="342900">
              <a:buSzPts val="3200"/>
              <a:buFont typeface="Calibri"/>
              <a:buChar char="•"/>
            </a:pPr>
            <a:r>
              <a:rPr lang="en-US"/>
              <a:t>Complexity of distributed execution need not be exposed to developer</a:t>
            </a:r>
            <a:endParaRPr/>
          </a:p>
          <a:p>
            <a:pPr marL="342900" indent="-139700">
              <a:buSzPts val="3200"/>
              <a:buNone/>
            </a:pPr>
            <a:endParaRPr dirty="0"/>
          </a:p>
          <a:p>
            <a:pPr marL="342900">
              <a:buSzPts val="3200"/>
              <a:buFont typeface="Calibri"/>
              <a:buChar char="•"/>
            </a:pPr>
            <a:r>
              <a:rPr lang="en-US" dirty="0"/>
              <a:t>Programming model is important for both </a:t>
            </a:r>
            <a:r>
              <a:rPr lang="en-US" dirty="0" err="1"/>
              <a:t>expressibility</a:t>
            </a:r>
            <a:r>
              <a:rPr lang="en-US" dirty="0"/>
              <a:t> and performance</a:t>
            </a:r>
            <a:endParaRPr dirty="0"/>
          </a:p>
        </p:txBody>
      </p:sp>
      <p:sp>
        <p:nvSpPr>
          <p:cNvPr id="987" name="Google Shape;987;p57"/>
          <p:cNvSpPr txBox="1">
            <a:spLocks noGrp="1"/>
          </p:cNvSpPr>
          <p:nvPr>
            <p:ph type="sldNum" idx="12"/>
          </p:nvPr>
        </p:nvSpPr>
        <p:spPr>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fld id="{00000000-1234-1234-1234-123412341234}" type="slidenum">
              <a:rPr lang="en-US"/>
              <a:pPr/>
              <a:t>60</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31"/>
          <p:cNvSpPr txBox="1">
            <a:spLocks noGrp="1"/>
          </p:cNvSpPr>
          <p:nvPr>
            <p:ph type="title"/>
          </p:nvPr>
        </p:nvSpPr>
        <p:spPr>
          <a:xfrm>
            <a:off x="609600" y="513728"/>
            <a:ext cx="10972800" cy="7921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dirty="0"/>
              <a:t>Leftover from last week: replication!</a:t>
            </a:r>
            <a:endParaRPr dirty="0"/>
          </a:p>
        </p:txBody>
      </p:sp>
      <p:sp>
        <p:nvSpPr>
          <p:cNvPr id="698" name="Google Shape;698;p31"/>
          <p:cNvSpPr txBox="1">
            <a:spLocks noGrp="1"/>
          </p:cNvSpPr>
          <p:nvPr>
            <p:ph type="body" idx="1"/>
          </p:nvPr>
        </p:nvSpPr>
        <p:spPr>
          <a:xfrm>
            <a:off x="609600" y="1719470"/>
            <a:ext cx="10972800" cy="440669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Calibri"/>
              <a:buChar char="•"/>
            </a:pPr>
            <a:r>
              <a:rPr lang="en-US" dirty="0">
                <a:solidFill>
                  <a:schemeClr val="bg2">
                    <a:lumMod val="90000"/>
                  </a:schemeClr>
                </a:solidFill>
              </a:rPr>
              <a:t>Parallel architectures</a:t>
            </a:r>
            <a:endParaRPr dirty="0">
              <a:solidFill>
                <a:schemeClr val="bg2">
                  <a:lumMod val="90000"/>
                </a:schemeClr>
              </a:solidFill>
            </a:endParaRPr>
          </a:p>
          <a:p>
            <a:pPr marL="342900" lvl="0" indent="-342900" algn="l" rtl="0">
              <a:spcBef>
                <a:spcPts val="0"/>
              </a:spcBef>
              <a:spcAft>
                <a:spcPts val="0"/>
              </a:spcAft>
              <a:buClr>
                <a:schemeClr val="dk1"/>
              </a:buClr>
              <a:buSzPts val="3200"/>
              <a:buFont typeface="Calibri"/>
              <a:buChar char="•"/>
            </a:pPr>
            <a:r>
              <a:rPr lang="en-US" dirty="0">
                <a:solidFill>
                  <a:schemeClr val="bg2">
                    <a:lumMod val="90000"/>
                  </a:schemeClr>
                </a:solidFill>
              </a:rPr>
              <a:t>Data partitioning</a:t>
            </a:r>
            <a:endParaRPr dirty="0">
              <a:solidFill>
                <a:schemeClr val="bg2">
                  <a:lumMod val="90000"/>
                </a:schemeClr>
              </a:solidFill>
            </a:endParaRPr>
          </a:p>
          <a:p>
            <a:pPr marL="342900" lvl="0" indent="-342900" algn="l" rtl="0">
              <a:spcBef>
                <a:spcPts val="640"/>
              </a:spcBef>
              <a:spcAft>
                <a:spcPts val="0"/>
              </a:spcAft>
              <a:buClr>
                <a:schemeClr val="dk1"/>
              </a:buClr>
              <a:buSzPts val="3200"/>
              <a:buFont typeface="Calibri"/>
              <a:buChar char="•"/>
            </a:pPr>
            <a:r>
              <a:rPr lang="en-US" dirty="0">
                <a:solidFill>
                  <a:schemeClr val="bg2">
                    <a:lumMod val="90000"/>
                  </a:schemeClr>
                </a:solidFill>
              </a:rPr>
              <a:t>Distributed transactions</a:t>
            </a:r>
            <a:endParaRPr dirty="0">
              <a:solidFill>
                <a:schemeClr val="bg2">
                  <a:lumMod val="90000"/>
                </a:schemeClr>
              </a:solidFill>
            </a:endParaRPr>
          </a:p>
          <a:p>
            <a:pPr marL="742950" lvl="1" indent="-285750" algn="l" rtl="0">
              <a:spcBef>
                <a:spcPts val="480"/>
              </a:spcBef>
              <a:spcAft>
                <a:spcPts val="0"/>
              </a:spcAft>
              <a:buClr>
                <a:schemeClr val="dk1"/>
              </a:buClr>
              <a:buSzPts val="2400"/>
              <a:buFont typeface="Calibri"/>
              <a:buChar char="–"/>
            </a:pPr>
            <a:r>
              <a:rPr lang="en-US" dirty="0">
                <a:solidFill>
                  <a:schemeClr val="bg2">
                    <a:lumMod val="90000"/>
                  </a:schemeClr>
                </a:solidFill>
              </a:rPr>
              <a:t>Concurrency control</a:t>
            </a:r>
            <a:endParaRPr dirty="0">
              <a:solidFill>
                <a:schemeClr val="bg2">
                  <a:lumMod val="90000"/>
                </a:schemeClr>
              </a:solidFill>
            </a:endParaRPr>
          </a:p>
          <a:p>
            <a:pPr marL="742950" lvl="1" indent="-285750" algn="l" rtl="0">
              <a:spcBef>
                <a:spcPts val="480"/>
              </a:spcBef>
              <a:spcAft>
                <a:spcPts val="0"/>
              </a:spcAft>
              <a:buClr>
                <a:schemeClr val="dk1"/>
              </a:buClr>
              <a:buSzPts val="2400"/>
              <a:buFont typeface="Calibri"/>
              <a:buChar char="–"/>
            </a:pPr>
            <a:r>
              <a:rPr lang="en-US" dirty="0">
                <a:solidFill>
                  <a:schemeClr val="bg2">
                    <a:lumMod val="90000"/>
                  </a:schemeClr>
                </a:solidFill>
              </a:rPr>
              <a:t>Commit</a:t>
            </a:r>
            <a:endParaRPr dirty="0">
              <a:solidFill>
                <a:schemeClr val="bg2">
                  <a:lumMod val="90000"/>
                </a:schemeClr>
              </a:solidFill>
            </a:endParaRPr>
          </a:p>
          <a:p>
            <a:pPr marL="342900" lvl="0" indent="-342900" algn="l" rtl="0">
              <a:spcBef>
                <a:spcPts val="640"/>
              </a:spcBef>
              <a:spcAft>
                <a:spcPts val="0"/>
              </a:spcAft>
              <a:buClr>
                <a:schemeClr val="dk1"/>
              </a:buClr>
              <a:buSzPts val="3200"/>
              <a:buFont typeface="Calibri"/>
              <a:buChar char="•"/>
            </a:pPr>
            <a:r>
              <a:rPr lang="en-US" b="1" dirty="0"/>
              <a:t>Replication</a:t>
            </a:r>
            <a:endParaRPr dirty="0"/>
          </a:p>
        </p:txBody>
      </p:sp>
      <p:sp>
        <p:nvSpPr>
          <p:cNvPr id="699" name="Google Shape;699;p31"/>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32"/>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2"/>
              </a:buClr>
              <a:buSzPct val="100000"/>
              <a:buFont typeface="Calibri"/>
              <a:buNone/>
            </a:pPr>
            <a:r>
              <a:rPr lang="en-US" dirty="0"/>
              <a:t>Server failures carry significant overhead</a:t>
            </a:r>
            <a:endParaRPr dirty="0"/>
          </a:p>
        </p:txBody>
      </p:sp>
      <p:sp>
        <p:nvSpPr>
          <p:cNvPr id="706" name="Google Shape;706;p32"/>
          <p:cNvSpPr txBox="1">
            <a:spLocks noGrp="1"/>
          </p:cNvSpPr>
          <p:nvPr>
            <p:ph type="body" idx="1"/>
          </p:nvPr>
        </p:nvSpPr>
        <p:spPr>
          <a:xfrm>
            <a:off x="609600" y="1167162"/>
            <a:ext cx="10972800" cy="490696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Font typeface="Calibri"/>
              <a:buChar char="•"/>
            </a:pPr>
            <a:r>
              <a:rPr lang="en-US" dirty="0"/>
              <a:t>Servers continuously fail in large-scale systems</a:t>
            </a:r>
          </a:p>
          <a:p>
            <a:pPr marL="742950" lvl="1" indent="-285750">
              <a:spcBef>
                <a:spcPts val="480"/>
              </a:spcBef>
              <a:buSzPts val="2400"/>
              <a:buFont typeface="Calibri"/>
              <a:buChar char="–"/>
            </a:pPr>
            <a:r>
              <a:rPr lang="en-US" dirty="0"/>
              <a:t>Wait for recovery: too long…</a:t>
            </a:r>
            <a:endParaRPr dirty="0"/>
          </a:p>
          <a:p>
            <a:pPr marL="342900" lvl="0" indent="-342900" algn="l" rtl="0">
              <a:spcBef>
                <a:spcPts val="640"/>
              </a:spcBef>
              <a:spcAft>
                <a:spcPts val="0"/>
              </a:spcAft>
              <a:buClr>
                <a:schemeClr val="dk1"/>
              </a:buClr>
              <a:buSzPts val="3200"/>
              <a:buFont typeface="Calibri"/>
              <a:buChar char="•"/>
            </a:pPr>
            <a:r>
              <a:rPr lang="en-US" b="1" dirty="0"/>
              <a:t>Use replication!</a:t>
            </a:r>
            <a:endParaRPr dirty="0"/>
          </a:p>
          <a:p>
            <a:pPr marL="742950" lvl="1" indent="-285750" algn="l" rtl="0">
              <a:spcBef>
                <a:spcPts val="480"/>
              </a:spcBef>
              <a:spcAft>
                <a:spcPts val="0"/>
              </a:spcAft>
              <a:buClr>
                <a:schemeClr val="dk1"/>
              </a:buClr>
              <a:buSzPts val="2400"/>
              <a:buFont typeface="Calibri"/>
              <a:buChar char="–"/>
            </a:pPr>
            <a:r>
              <a:rPr lang="en-US" dirty="0"/>
              <a:t>Keep several copies the data, i.e., </a:t>
            </a:r>
            <a:r>
              <a:rPr lang="en-US" i="1" dirty="0"/>
              <a:t>replica, </a:t>
            </a:r>
            <a:r>
              <a:rPr lang="en-US" dirty="0"/>
              <a:t>in other servers</a:t>
            </a:r>
            <a:endParaRPr dirty="0"/>
          </a:p>
          <a:p>
            <a:pPr marL="742950" lvl="1" indent="-285750" algn="l" rtl="0">
              <a:spcBef>
                <a:spcPts val="480"/>
              </a:spcBef>
              <a:spcAft>
                <a:spcPts val="0"/>
              </a:spcAft>
              <a:buClr>
                <a:schemeClr val="dk1"/>
              </a:buClr>
              <a:buSzPts val="2400"/>
              <a:buFont typeface="Calibri"/>
              <a:buChar char="–"/>
            </a:pPr>
            <a:r>
              <a:rPr lang="en-US" dirty="0"/>
              <a:t>If a server fails, another server takes over</a:t>
            </a:r>
            <a:endParaRPr dirty="0"/>
          </a:p>
          <a:p>
            <a:pPr marL="742950" lvl="1" indent="-285750" algn="l" rtl="0">
              <a:spcBef>
                <a:spcPts val="480"/>
              </a:spcBef>
              <a:spcAft>
                <a:spcPts val="0"/>
              </a:spcAft>
              <a:buClr>
                <a:schemeClr val="dk1"/>
              </a:buClr>
              <a:buSzPts val="2400"/>
              <a:buFont typeface="Calibri"/>
              <a:buChar char="–"/>
            </a:pPr>
            <a:r>
              <a:rPr lang="en-US" dirty="0"/>
              <a:t>Also use for load balancing</a:t>
            </a:r>
            <a:endParaRPr dirty="0"/>
          </a:p>
          <a:p>
            <a:pPr marL="342900" lvl="0" indent="-342900" algn="l" rtl="0">
              <a:spcBef>
                <a:spcPts val="640"/>
              </a:spcBef>
              <a:spcAft>
                <a:spcPts val="0"/>
              </a:spcAft>
              <a:buClr>
                <a:schemeClr val="dk1"/>
              </a:buClr>
              <a:buSzPts val="3200"/>
              <a:buFont typeface="Calibri"/>
              <a:buChar char="•"/>
            </a:pPr>
            <a:r>
              <a:rPr lang="en-US" dirty="0"/>
              <a:t>Up to now: strong consistency</a:t>
            </a:r>
            <a:endParaRPr dirty="0"/>
          </a:p>
          <a:p>
            <a:pPr marL="742950" lvl="1" indent="-285750" algn="l" rtl="0">
              <a:spcBef>
                <a:spcPts val="480"/>
              </a:spcBef>
              <a:spcAft>
                <a:spcPts val="0"/>
              </a:spcAft>
              <a:buClr>
                <a:schemeClr val="dk1"/>
              </a:buClr>
              <a:buSzPts val="2400"/>
              <a:buFont typeface="Calibri"/>
              <a:buChar char="–"/>
            </a:pPr>
            <a:r>
              <a:rPr lang="en-US" dirty="0"/>
              <a:t>All copies have to have the same value</a:t>
            </a:r>
            <a:endParaRPr dirty="0"/>
          </a:p>
          <a:p>
            <a:pPr marL="742950" lvl="1" indent="-133350" algn="l" rtl="0">
              <a:spcBef>
                <a:spcPts val="480"/>
              </a:spcBef>
              <a:spcAft>
                <a:spcPts val="0"/>
              </a:spcAft>
              <a:buClr>
                <a:schemeClr val="dk1"/>
              </a:buClr>
              <a:buSzPts val="2400"/>
              <a:buFont typeface="Calibri"/>
              <a:buNone/>
            </a:pPr>
            <a:endParaRPr dirty="0"/>
          </a:p>
        </p:txBody>
      </p:sp>
      <p:sp>
        <p:nvSpPr>
          <p:cNvPr id="707" name="Google Shape;707;p32"/>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708" name="Google Shape;708;p32"/>
          <p:cNvSpPr/>
          <p:nvPr/>
        </p:nvSpPr>
        <p:spPr>
          <a:xfrm>
            <a:off x="0" y="5657671"/>
            <a:ext cx="1219200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2"/>
                </a:solidFill>
                <a:latin typeface="Calibri"/>
                <a:ea typeface="Calibri"/>
                <a:cs typeface="Calibri"/>
                <a:sym typeface="Calibri"/>
              </a:rPr>
              <a:t>“Customer of online services will be confronted with the consequences of using replication techniques”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33"/>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a:t>Replication &amp; Updating Distributed Data</a:t>
            </a:r>
            <a:endParaRPr/>
          </a:p>
        </p:txBody>
      </p:sp>
      <p:sp>
        <p:nvSpPr>
          <p:cNvPr id="715" name="Google Shape;715;p33"/>
          <p:cNvSpPr txBox="1">
            <a:spLocks noGrp="1"/>
          </p:cNvSpPr>
          <p:nvPr>
            <p:ph type="body" idx="1"/>
          </p:nvPr>
        </p:nvSpPr>
        <p:spPr>
          <a:xfrm>
            <a:off x="479376" y="1124744"/>
            <a:ext cx="11233248" cy="407669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accent2"/>
              </a:buClr>
              <a:buSzPts val="3200"/>
              <a:buFont typeface="Calibri"/>
              <a:buChar char="•"/>
            </a:pPr>
            <a:r>
              <a:rPr lang="en-US">
                <a:solidFill>
                  <a:schemeClr val="accent2"/>
                </a:solidFill>
              </a:rPr>
              <a:t>Synchronous Replication:</a:t>
            </a:r>
            <a:r>
              <a:rPr lang="en-US"/>
              <a:t> All copies of a modified relation (fragment) must be updated before the modifying Xact commits.</a:t>
            </a:r>
            <a:endParaRPr/>
          </a:p>
          <a:p>
            <a:pPr marL="742950" lvl="1" indent="-285750" algn="l" rtl="0">
              <a:spcBef>
                <a:spcPts val="480"/>
              </a:spcBef>
              <a:spcAft>
                <a:spcPts val="0"/>
              </a:spcAft>
              <a:buClr>
                <a:schemeClr val="dk1"/>
              </a:buClr>
              <a:buSzPts val="2400"/>
              <a:buFont typeface="Calibri"/>
              <a:buChar char="–"/>
            </a:pPr>
            <a:r>
              <a:rPr lang="en-US"/>
              <a:t>Data distribution is made transparent to users.</a:t>
            </a:r>
            <a:endParaRPr/>
          </a:p>
          <a:p>
            <a:pPr marL="742950" lvl="1" indent="-133350" algn="l" rtl="0">
              <a:spcBef>
                <a:spcPts val="480"/>
              </a:spcBef>
              <a:spcAft>
                <a:spcPts val="0"/>
              </a:spcAft>
              <a:buClr>
                <a:schemeClr val="dk1"/>
              </a:buClr>
              <a:buSzPts val="2400"/>
              <a:buFont typeface="Calibri"/>
              <a:buNone/>
            </a:pPr>
            <a:endParaRPr/>
          </a:p>
          <a:p>
            <a:pPr marL="342900" lvl="0" indent="-342900" algn="l" rtl="0">
              <a:spcBef>
                <a:spcPts val="640"/>
              </a:spcBef>
              <a:spcAft>
                <a:spcPts val="0"/>
              </a:spcAft>
              <a:buClr>
                <a:schemeClr val="accent2"/>
              </a:buClr>
              <a:buSzPts val="3200"/>
              <a:buFont typeface="Calibri"/>
              <a:buChar char="•"/>
            </a:pPr>
            <a:r>
              <a:rPr lang="en-US">
                <a:solidFill>
                  <a:schemeClr val="accent2"/>
                </a:solidFill>
              </a:rPr>
              <a:t>Asynchronous Replication:</a:t>
            </a:r>
            <a:r>
              <a:rPr lang="en-US"/>
              <a:t>  Copies of a modified relation are only periodically updated; different copies may get out of sync in the meantime.</a:t>
            </a:r>
            <a:endParaRPr/>
          </a:p>
          <a:p>
            <a:pPr marL="742950" lvl="1" indent="-285750" algn="l" rtl="0">
              <a:spcBef>
                <a:spcPts val="480"/>
              </a:spcBef>
              <a:spcAft>
                <a:spcPts val="0"/>
              </a:spcAft>
              <a:buClr>
                <a:schemeClr val="dk1"/>
              </a:buClr>
              <a:buSzPts val="2400"/>
              <a:buFont typeface="Calibri"/>
              <a:buChar char="–"/>
            </a:pPr>
            <a:r>
              <a:rPr lang="en-US"/>
              <a:t>Users must be aware of data distribution.</a:t>
            </a:r>
            <a:endParaRPr/>
          </a:p>
        </p:txBody>
      </p:sp>
      <p:sp>
        <p:nvSpPr>
          <p:cNvPr id="716" name="Google Shape;716;p33"/>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as_template" id="{63591C9D-0A1F-4659-BC71-66482A13F964}" vid="{16D5BC28-7BAE-4348-B591-A4D29D537B8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4253</TotalTime>
  <Words>10055</Words>
  <Application>Microsoft Macintosh PowerPoint</Application>
  <PresentationFormat>Widescreen</PresentationFormat>
  <Paragraphs>1113</Paragraphs>
  <Slides>60</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Courier New</vt:lpstr>
      <vt:lpstr>Gill Sans</vt:lpstr>
      <vt:lpstr>LM Mono 10</vt:lpstr>
      <vt:lpstr>Times New Roman</vt:lpstr>
      <vt:lpstr>template</vt:lpstr>
      <vt:lpstr>Execution models  for distributed computing</vt:lpstr>
      <vt:lpstr>Last week: distributed transactions</vt:lpstr>
      <vt:lpstr>Refresher: 2 phase commit (success)</vt:lpstr>
      <vt:lpstr>2 phase commit (failure)</vt:lpstr>
      <vt:lpstr>2PC (with presumed commit)</vt:lpstr>
      <vt:lpstr>2PC (with presumed abort)</vt:lpstr>
      <vt:lpstr>Leftover from last week: replication!</vt:lpstr>
      <vt:lpstr>Server failures carry significant overhead</vt:lpstr>
      <vt:lpstr>Replication &amp; Updating Distributed Data</vt:lpstr>
      <vt:lpstr>Synchronous Replication</vt:lpstr>
      <vt:lpstr>Cost of Synchronous Replication</vt:lpstr>
      <vt:lpstr>Asynchronous Replication</vt:lpstr>
      <vt:lpstr>Primary Site Replication</vt:lpstr>
      <vt:lpstr>Implementing the Capture Step</vt:lpstr>
      <vt:lpstr>Implementing the Apply Step</vt:lpstr>
      <vt:lpstr>Peer-to-Peer (multi-leader) Replication</vt:lpstr>
      <vt:lpstr>Register for Midterm</vt:lpstr>
      <vt:lpstr>Today: dataflow and Spark</vt:lpstr>
      <vt:lpstr>PowerPoint Presentation</vt:lpstr>
      <vt:lpstr>PowerPoint Presentation</vt:lpstr>
      <vt:lpstr>Data Processing at Scale</vt:lpstr>
      <vt:lpstr>Overview</vt:lpstr>
      <vt:lpstr>Overview</vt:lpstr>
      <vt:lpstr>Distributed Joins</vt:lpstr>
      <vt:lpstr>Distributed Join: Scenario #1</vt:lpstr>
      <vt:lpstr>Distributed Join: Scenario #2</vt:lpstr>
      <vt:lpstr>Distributed Join: Scenario #3 – Broadcast Join</vt:lpstr>
      <vt:lpstr>Distributed Join: Scenario #4 – Shuffle Join</vt:lpstr>
      <vt:lpstr>Summary</vt:lpstr>
      <vt:lpstr>Overview</vt:lpstr>
      <vt:lpstr>Programming models for Big Data</vt:lpstr>
      <vt:lpstr>The vision…</vt:lpstr>
      <vt:lpstr>The vision (2)</vt:lpstr>
      <vt:lpstr>The vision (3)</vt:lpstr>
      <vt:lpstr>MapReduce programming model</vt:lpstr>
      <vt:lpstr>Overview</vt:lpstr>
      <vt:lpstr>MapReduce – under the hood</vt:lpstr>
      <vt:lpstr>MapReduce – under the hood (2)</vt:lpstr>
      <vt:lpstr>Problems with MapReduce</vt:lpstr>
      <vt:lpstr>Summary</vt:lpstr>
      <vt:lpstr>Overview</vt:lpstr>
      <vt:lpstr>The data flow model</vt:lpstr>
      <vt:lpstr>Resilient Distributed Datasets (RDD)</vt:lpstr>
      <vt:lpstr>Resilient Distributed Datasets (2)</vt:lpstr>
      <vt:lpstr>Dataflow and RDDs in Spark</vt:lpstr>
      <vt:lpstr>Example: Find errors in a log file</vt:lpstr>
      <vt:lpstr>Dataflow and RDDs in Spark(2)</vt:lpstr>
      <vt:lpstr>Lazy Evaluation</vt:lpstr>
      <vt:lpstr>Limitations of vanilla Spark</vt:lpstr>
      <vt:lpstr>Summary</vt:lpstr>
      <vt:lpstr>Overview</vt:lpstr>
      <vt:lpstr>Plan of attack</vt:lpstr>
      <vt:lpstr>Data model</vt:lpstr>
      <vt:lpstr>Key notion: Data frames</vt:lpstr>
      <vt:lpstr>PowerPoint Presentation</vt:lpstr>
      <vt:lpstr>DataFrame operators</vt:lpstr>
      <vt:lpstr>Optimization principles</vt:lpstr>
      <vt:lpstr>Advantages of model over SQL</vt:lpstr>
      <vt:lpstr>Summary</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CS422 Database systems</dc:title>
  <dc:creator>Dimitra Tsaoussis</dc:creator>
  <cp:lastModifiedBy>Hamish Nicholson</cp:lastModifiedBy>
  <cp:revision>105</cp:revision>
  <dcterms:modified xsi:type="dcterms:W3CDTF">2025-03-23T18:59:17Z</dcterms:modified>
</cp:coreProperties>
</file>